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4"/>
  </p:notesMasterIdLst>
  <p:handoutMasterIdLst>
    <p:handoutMasterId r:id="rId25"/>
  </p:handoutMasterIdLst>
  <p:sldIdLst>
    <p:sldId id="268" r:id="rId5"/>
    <p:sldId id="262" r:id="rId6"/>
    <p:sldId id="296" r:id="rId7"/>
    <p:sldId id="283" r:id="rId8"/>
    <p:sldId id="301" r:id="rId9"/>
    <p:sldId id="341" r:id="rId10"/>
    <p:sldId id="333" r:id="rId11"/>
    <p:sldId id="338" r:id="rId12"/>
    <p:sldId id="342" r:id="rId13"/>
    <p:sldId id="343" r:id="rId14"/>
    <p:sldId id="286" r:id="rId15"/>
    <p:sldId id="334" r:id="rId16"/>
    <p:sldId id="344" r:id="rId17"/>
    <p:sldId id="336" r:id="rId18"/>
    <p:sldId id="345" r:id="rId19"/>
    <p:sldId id="282" r:id="rId20"/>
    <p:sldId id="267" r:id="rId21"/>
    <p:sldId id="299"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96"/>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956" autoAdjust="0"/>
    <p:restoredTop sz="94719" autoAdjust="0"/>
  </p:normalViewPr>
  <p:slideViewPr>
    <p:cSldViewPr snapToGrid="0">
      <p:cViewPr varScale="1">
        <p:scale>
          <a:sx n="73" d="100"/>
          <a:sy n="73" d="100"/>
        </p:scale>
        <p:origin x="-1236" y="-102"/>
      </p:cViewPr>
      <p:guideLst>
        <p:guide orient="horz" pos="2160"/>
        <p:guide pos="3840"/>
      </p:guideLst>
    </p:cSldViewPr>
  </p:slideViewPr>
  <p:outlineViewPr>
    <p:cViewPr>
      <p:scale>
        <a:sx n="33" d="100"/>
        <a:sy n="33" d="100"/>
      </p:scale>
      <p:origin x="0" y="-8412"/>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pPr/>
              <a:t>7/30/2024</a:t>
            </a:fld>
            <a:endParaRPr lang="en-US" dirty="0"/>
          </a:p>
        </p:txBody>
      </p:sp>
      <p:sp>
        <p:nvSpPr>
          <p:cNvPr id="4" name="Footer Placeholder 3">
            <a:extLst>
              <a:ext uri="{FF2B5EF4-FFF2-40B4-BE49-F238E27FC236}">
                <a16:creationId xmlns:a16="http://schemas.microsoft.com/office/drawing/2014/main" xmlns=""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pPr/>
              <a:t>‹#›</a:t>
            </a:fld>
            <a:endParaRPr lang="en-US" dirty="0"/>
          </a:p>
        </p:txBody>
      </p:sp>
    </p:spTree>
    <p:extLst>
      <p:ext uri="{BB962C8B-B14F-4D97-AF65-F5344CB8AC3E}">
        <p14:creationId xmlns:p14="http://schemas.microsoft.com/office/powerpoint/2010/main" xmlns=""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pPr/>
              <a:t>7/30/2024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pPr/>
              <a:t>‹#›</a:t>
            </a:fld>
            <a:endParaRPr lang="en-US" dirty="0"/>
          </a:p>
        </p:txBody>
      </p:sp>
    </p:spTree>
    <p:extLst>
      <p:ext uri="{BB962C8B-B14F-4D97-AF65-F5344CB8AC3E}">
        <p14:creationId xmlns:p14="http://schemas.microsoft.com/office/powerpoint/2010/main" xmlns=""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pPr/>
              <a:t>7/30/2024</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a:t>
            </a:fld>
            <a:endParaRPr lang="en-US" noProof="0"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pPr/>
              <a:t>7/30/2024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a:t>
            </a:fld>
            <a:endParaRPr lang="en-US" noProof="0"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pPr/>
              <a:t>7/30/2024</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pPr/>
              <a:t>‹#›</a:t>
            </a:fld>
            <a:endParaRPr lang="en-US" noProof="0" dirty="0"/>
          </a:p>
        </p:txBody>
      </p:sp>
    </p:spTree>
    <p:extLst>
      <p:ext uri="{BB962C8B-B14F-4D97-AF65-F5344CB8AC3E}">
        <p14:creationId xmlns:p14="http://schemas.microsoft.com/office/powerpoint/2010/main" xmlns=""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xmlns="" id="{FC7E2CCC-C53E-454B-9DE0-F2484BA0FF9D}"/>
              </a:ext>
              <a:ext uri="{C183D7F6-B498-43B3-948B-1728B52AA6E4}">
                <adec:decorative xmlns:adec="http://schemas.microsoft.com/office/drawing/2017/decorative" xmlns="" val="1"/>
              </a:ext>
            </a:extLst>
          </p:cNvPr>
          <p:cNvPicPr>
            <a:picLocks/>
          </p:cNvPicPr>
          <p:nvPr/>
        </p:nvPicPr>
        <p:blipFill>
          <a:blip r:embed="rId2"/>
          <a:stretch>
            <a:fillRect/>
          </a:stretch>
        </p:blipFill>
        <p:spPr>
          <a:xfrm>
            <a:off x="9680736" y="248991"/>
            <a:ext cx="1905000" cy="1905000"/>
          </a:xfrm>
          <a:prstGeom prst="rect">
            <a:avLst/>
          </a:prstGeom>
          <a:ln>
            <a:noFill/>
          </a:ln>
        </p:spPr>
      </p:pic>
      <p:sp>
        <p:nvSpPr>
          <p:cNvPr id="3" name="Subtitle 2">
            <a:extLst>
              <a:ext uri="{FF2B5EF4-FFF2-40B4-BE49-F238E27FC236}">
                <a16:creationId xmlns:a16="http://schemas.microsoft.com/office/drawing/2014/main" xmlns="" id="{852A3D91-AB3F-4EDF-B87E-FDDF6C5DC4CF}"/>
              </a:ext>
            </a:extLst>
          </p:cNvPr>
          <p:cNvSpPr>
            <a:spLocks noGrp="1"/>
          </p:cNvSpPr>
          <p:nvPr>
            <p:ph type="subTitle" idx="1"/>
          </p:nvPr>
        </p:nvSpPr>
        <p:spPr>
          <a:xfrm>
            <a:off x="3760631" y="3839583"/>
            <a:ext cx="7825105" cy="2780158"/>
          </a:xfrm>
        </p:spPr>
        <p:txBody>
          <a:bodyPr>
            <a:normAutofit lnSpcReduction="10000"/>
          </a:bodyPr>
          <a:lstStyle/>
          <a:p>
            <a:pPr algn="ctr"/>
            <a:r>
              <a:rPr lang="en-US" sz="1700" dirty="0">
                <a:latin typeface="Consolas" panose="020B0609020204030204" pitchFamily="49" charset="0"/>
              </a:rPr>
              <a:t>The best way to enhance security for our cars</a:t>
            </a:r>
          </a:p>
          <a:p>
            <a:pPr algn="l"/>
            <a:endParaRPr lang="en-US" sz="1700" dirty="0">
              <a:latin typeface="Calibri" panose="020F0502020204030204" pitchFamily="34" charset="0"/>
              <a:cs typeface="Calibri" panose="020F0502020204030204" pitchFamily="34" charset="0"/>
            </a:endParaRPr>
          </a:p>
          <a:p>
            <a:pPr algn="ctr"/>
            <a:endParaRPr lang="en-US" sz="1700" dirty="0">
              <a:latin typeface="Calibri" panose="020F0502020204030204" pitchFamily="34" charset="0"/>
              <a:cs typeface="Calibri" panose="020F0502020204030204" pitchFamily="34" charset="0"/>
            </a:endParaRPr>
          </a:p>
          <a:p>
            <a:pPr algn="ctr"/>
            <a:r>
              <a:rPr lang="en-US" sz="1700" dirty="0">
                <a:latin typeface="Calibri" panose="020F0502020204030204" pitchFamily="34" charset="0"/>
                <a:cs typeface="Calibri" panose="020F0502020204030204" pitchFamily="34" charset="0"/>
              </a:rPr>
              <a:t>Diganta Moulik                   Roll no.: 213012-21-0284</a:t>
            </a:r>
          </a:p>
          <a:p>
            <a:pPr algn="ctr"/>
            <a:r>
              <a:rPr lang="en-US" sz="1700" dirty="0" err="1">
                <a:latin typeface="Calibri" panose="020F0502020204030204" pitchFamily="34" charset="0"/>
                <a:cs typeface="Calibri" panose="020F0502020204030204" pitchFamily="34" charset="0"/>
              </a:rPr>
              <a:t>Subhra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pratim</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mOndal</a:t>
            </a:r>
            <a:r>
              <a:rPr lang="en-US" sz="1700" dirty="0">
                <a:latin typeface="Calibri" panose="020F0502020204030204" pitchFamily="34" charset="0"/>
                <a:cs typeface="Calibri" panose="020F0502020204030204" pitchFamily="34" charset="0"/>
              </a:rPr>
              <a:t>    roll no.: 213012-21-0288</a:t>
            </a:r>
          </a:p>
          <a:p>
            <a:pPr algn="ctr"/>
            <a:r>
              <a:rPr lang="en-US" sz="1700" dirty="0">
                <a:latin typeface="Calibri" panose="020F0502020204030204" pitchFamily="34" charset="0"/>
                <a:cs typeface="Calibri" panose="020F0502020204030204" pitchFamily="34" charset="0"/>
              </a:rPr>
              <a:t>Anshuman sarkar              Roll no.: 213012-21-0147</a:t>
            </a:r>
          </a:p>
          <a:p>
            <a:pPr algn="ctr"/>
            <a:r>
              <a:rPr lang="en-US" sz="1700" dirty="0">
                <a:latin typeface="Calibri" panose="020F0502020204030204" pitchFamily="34" charset="0"/>
                <a:cs typeface="Calibri" panose="020F0502020204030204" pitchFamily="34" charset="0"/>
              </a:rPr>
              <a:t>Swarup Ghosh                     Roll no.: 213012-21-0137</a:t>
            </a:r>
          </a:p>
          <a:p>
            <a:endParaRPr lang="en-US" dirty="0"/>
          </a:p>
        </p:txBody>
      </p:sp>
      <p:sp>
        <p:nvSpPr>
          <p:cNvPr id="4" name="Title 3"/>
          <p:cNvSpPr>
            <a:spLocks noGrp="1"/>
          </p:cNvSpPr>
          <p:nvPr>
            <p:ph type="ctrTitle"/>
          </p:nvPr>
        </p:nvSpPr>
        <p:spPr>
          <a:xfrm>
            <a:off x="3502443" y="2153991"/>
            <a:ext cx="8083293" cy="1708736"/>
          </a:xfrm>
        </p:spPr>
        <p:txBody>
          <a:bodyPr>
            <a:normAutofit/>
          </a:bodyPr>
          <a:lstStyle/>
          <a:p>
            <a:r>
              <a:rPr lang="en-IN" b="1" dirty="0"/>
              <a:t>SMART Car </a:t>
            </a:r>
            <a:r>
              <a:rPr lang="en-IN" b="1" dirty="0" err="1"/>
              <a:t>ParKING</a:t>
            </a:r>
            <a:r>
              <a:rPr lang="en-IN" b="1" dirty="0"/>
              <a:t> </a:t>
            </a:r>
            <a:r>
              <a:rPr lang="en-IN" b="1" dirty="0" err="1"/>
              <a:t>sySTEM</a:t>
            </a:r>
            <a:endParaRPr lang="en-IN" dirty="0"/>
          </a:p>
        </p:txBody>
      </p:sp>
      <p:cxnSp>
        <p:nvCxnSpPr>
          <p:cNvPr id="5" name="Straight Connector 4"/>
          <p:cNvCxnSpPr/>
          <p:nvPr/>
        </p:nvCxnSpPr>
        <p:spPr>
          <a:xfrm>
            <a:off x="7668638" y="5015767"/>
            <a:ext cx="4545" cy="1229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36BCC5A6-017F-F242-BF33-2CDF26975DCD}"/>
              </a:ext>
            </a:extLst>
          </p:cNvPr>
          <p:cNvSpPr txBox="1"/>
          <p:nvPr/>
        </p:nvSpPr>
        <p:spPr>
          <a:xfrm>
            <a:off x="188259" y="5277907"/>
            <a:ext cx="4674656" cy="984885"/>
          </a:xfrm>
          <a:prstGeom prst="rect">
            <a:avLst/>
          </a:prstGeom>
          <a:noFill/>
        </p:spPr>
        <p:txBody>
          <a:bodyPr wrap="square" rtlCol="0">
            <a:spAutoFit/>
          </a:bodyPr>
          <a:lstStyle/>
          <a:p>
            <a:pPr algn="ctr"/>
            <a:r>
              <a:rPr lang="en-US" sz="2000" dirty="0"/>
              <a:t>Under the Guidance</a:t>
            </a:r>
          </a:p>
          <a:p>
            <a:pPr algn="ctr"/>
            <a:r>
              <a:rPr lang="en-US" sz="2000" dirty="0"/>
              <a:t>of</a:t>
            </a:r>
          </a:p>
          <a:p>
            <a:pPr algn="ctr"/>
            <a:r>
              <a:rPr lang="en-IN" dirty="0"/>
              <a:t>SHILPA SAHA</a:t>
            </a:r>
          </a:p>
        </p:txBody>
      </p:sp>
    </p:spTree>
    <p:extLst>
      <p:ext uri="{BB962C8B-B14F-4D97-AF65-F5344CB8AC3E}">
        <p14:creationId xmlns:p14="http://schemas.microsoft.com/office/powerpoint/2010/main" xmlns=""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A9E9D93-60E8-FD74-00DB-972611F20D88}"/>
              </a:ext>
            </a:extLst>
          </p:cNvPr>
          <p:cNvPicPr>
            <a:picLocks noChangeAspect="1"/>
          </p:cNvPicPr>
          <p:nvPr/>
        </p:nvPicPr>
        <p:blipFill>
          <a:blip r:embed="rId2"/>
          <a:stretch>
            <a:fillRect/>
          </a:stretch>
        </p:blipFill>
        <p:spPr>
          <a:xfrm>
            <a:off x="309665" y="1280160"/>
            <a:ext cx="6469916" cy="4886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xmlns="" id="{2544F851-B0EF-DA13-2C38-EA57052CCD3E}"/>
              </a:ext>
            </a:extLst>
          </p:cNvPr>
          <p:cNvSpPr txBox="1"/>
          <p:nvPr/>
        </p:nvSpPr>
        <p:spPr>
          <a:xfrm>
            <a:off x="906244" y="355600"/>
            <a:ext cx="6725920" cy="523220"/>
          </a:xfrm>
          <a:prstGeom prst="rect">
            <a:avLst/>
          </a:prstGeom>
          <a:noFill/>
        </p:spPr>
        <p:txBody>
          <a:bodyPr wrap="square" rtlCol="0">
            <a:spAutoFit/>
          </a:bodyPr>
          <a:lstStyle/>
          <a:p>
            <a:r>
              <a:rPr lang="en-US" sz="2800" b="1" dirty="0"/>
              <a:t>Car Non car classification by CNN model:</a:t>
            </a:r>
            <a:endParaRPr lang="en-IN" sz="2800" b="1" dirty="0"/>
          </a:p>
        </p:txBody>
      </p:sp>
      <p:sp>
        <p:nvSpPr>
          <p:cNvPr id="8" name="TextBox 7">
            <a:extLst>
              <a:ext uri="{FF2B5EF4-FFF2-40B4-BE49-F238E27FC236}">
                <a16:creationId xmlns:a16="http://schemas.microsoft.com/office/drawing/2014/main" xmlns="" id="{3231922D-BED1-2C9B-8EE2-CD2A9D9B4F53}"/>
              </a:ext>
            </a:extLst>
          </p:cNvPr>
          <p:cNvSpPr txBox="1"/>
          <p:nvPr/>
        </p:nvSpPr>
        <p:spPr>
          <a:xfrm>
            <a:off x="7325360" y="1320800"/>
            <a:ext cx="4155440" cy="4247317"/>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t>First we trained the model with real time data augmentation </a:t>
            </a:r>
            <a:r>
              <a:rPr lang="en-US" sz="1800" b="0" i="0" u="none" strike="noStrike" baseline="0" dirty="0">
                <a:latin typeface="CIDFont+F3"/>
              </a:rPr>
              <a:t>to generate batches of training and validation.</a:t>
            </a:r>
          </a:p>
          <a:p>
            <a:pPr marL="285750" indent="-285750" algn="ctr">
              <a:buFont typeface="Wingdings" panose="05000000000000000000" pitchFamily="2" charset="2"/>
              <a:buChar char="Ø"/>
            </a:pPr>
            <a:r>
              <a:rPr lang="en-US" dirty="0">
                <a:latin typeface="CIDFont+F3"/>
              </a:rPr>
              <a:t>Then we built the CNN mode, </a:t>
            </a:r>
            <a:r>
              <a:rPr lang="en-US" sz="1800" b="0" i="0" u="none" strike="noStrike" baseline="0" dirty="0">
                <a:latin typeface="CIDFont+F3"/>
              </a:rPr>
              <a:t>Add convolutional layers with activation functions (</a:t>
            </a:r>
            <a:r>
              <a:rPr lang="en-US" sz="1800" b="0" i="0" u="none" strike="noStrike" baseline="0" dirty="0" err="1">
                <a:latin typeface="CIDFont+F3"/>
              </a:rPr>
              <a:t>ReLU</a:t>
            </a:r>
            <a:r>
              <a:rPr lang="en-US" sz="1800" b="0" i="0" u="none" strike="noStrike" baseline="0" dirty="0">
                <a:latin typeface="CIDFont+F3"/>
              </a:rPr>
              <a:t>), followed by max-pooling layers.</a:t>
            </a:r>
          </a:p>
          <a:p>
            <a:pPr marL="285750" indent="-285750" algn="ctr">
              <a:buFont typeface="Wingdings" panose="05000000000000000000" pitchFamily="2" charset="2"/>
              <a:buChar char="Ø"/>
            </a:pPr>
            <a:endParaRPr lang="en-US" sz="1800" b="0" i="0" u="none" strike="noStrike" baseline="0" dirty="0">
              <a:latin typeface="CIDFont+F3"/>
            </a:endParaRPr>
          </a:p>
          <a:p>
            <a:pPr algn="ctr"/>
            <a:r>
              <a:rPr lang="en-US" sz="1800" b="0" i="0" u="none" strike="noStrike" baseline="0" dirty="0">
                <a:latin typeface="CIDFont+F3"/>
              </a:rPr>
              <a:t>- Flatten the output and add dense layers with </a:t>
            </a:r>
            <a:r>
              <a:rPr lang="en-US" sz="1800" b="0" i="0" u="none" strike="noStrike" baseline="0" dirty="0" err="1">
                <a:latin typeface="CIDFont+F3"/>
              </a:rPr>
              <a:t>ReLU</a:t>
            </a:r>
            <a:r>
              <a:rPr lang="en-US" sz="1800" b="0" i="0" u="none" strike="noStrike" baseline="0" dirty="0">
                <a:latin typeface="CIDFont+F3"/>
              </a:rPr>
              <a:t> activation.</a:t>
            </a:r>
          </a:p>
          <a:p>
            <a:pPr algn="ctr"/>
            <a:r>
              <a:rPr lang="en-US" sz="1800" b="0" i="0" u="none" strike="noStrike" baseline="0" dirty="0">
                <a:latin typeface="CIDFont+F3"/>
              </a:rPr>
              <a:t>- Include dropout layers for regularization and a final dense layer with sigmoid activation for binary</a:t>
            </a:r>
          </a:p>
          <a:p>
            <a:pPr algn="ctr"/>
            <a:r>
              <a:rPr lang="en-IN" sz="1800" b="0" i="0" u="none" strike="noStrike" baseline="0" dirty="0">
                <a:latin typeface="CIDFont+F3"/>
              </a:rPr>
              <a:t>classification.</a:t>
            </a:r>
            <a:endParaRPr lang="en-US" sz="1800" b="0" i="0" u="none" strike="noStrike" baseline="0" dirty="0">
              <a:latin typeface="CIDFont+F3"/>
            </a:endParaRPr>
          </a:p>
          <a:p>
            <a:pPr marL="285750" indent="-285750">
              <a:buFont typeface="Wingdings" panose="05000000000000000000" pitchFamily="2" charset="2"/>
              <a:buChar char="Ø"/>
            </a:pPr>
            <a:endParaRPr lang="en-US" dirty="0">
              <a:latin typeface="CIDFont+F3"/>
            </a:endParaRPr>
          </a:p>
        </p:txBody>
      </p:sp>
    </p:spTree>
    <p:extLst>
      <p:ext uri="{BB962C8B-B14F-4D97-AF65-F5344CB8AC3E}">
        <p14:creationId xmlns:p14="http://schemas.microsoft.com/office/powerpoint/2010/main" xmlns="" val="403172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0"/>
            <a:ext cx="3404285" cy="893416"/>
          </a:xfrm>
        </p:spPr>
        <p:txBody>
          <a:bodyPr>
            <a:normAutofit/>
          </a:bodyPr>
          <a:lstStyle/>
          <a:p>
            <a:r>
              <a:rPr lang="en-IN" sz="2800" b="1" dirty="0"/>
              <a:t>Implementation:</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11</a:t>
            </a:fld>
            <a:endParaRPr lang="en-US" noProof="0" dirty="0"/>
          </a:p>
        </p:txBody>
      </p:sp>
      <p:sp>
        <p:nvSpPr>
          <p:cNvPr id="3" name="Content Placeholder 2">
            <a:extLst>
              <a:ext uri="{FF2B5EF4-FFF2-40B4-BE49-F238E27FC236}">
                <a16:creationId xmlns:a16="http://schemas.microsoft.com/office/drawing/2014/main" xmlns="" id="{D0B01054-2E7B-81E3-7F60-26113D42DFC0}"/>
              </a:ext>
            </a:extLst>
          </p:cNvPr>
          <p:cNvSpPr>
            <a:spLocks noGrp="1"/>
          </p:cNvSpPr>
          <p:nvPr>
            <p:ph idx="1"/>
          </p:nvPr>
        </p:nvSpPr>
        <p:spPr>
          <a:xfrm>
            <a:off x="3675889" y="620343"/>
            <a:ext cx="4215383" cy="464252"/>
          </a:xfrm>
        </p:spPr>
        <p:txBody>
          <a:bodyPr>
            <a:noAutofit/>
          </a:bodyPr>
          <a:lstStyle/>
          <a:p>
            <a:pPr marL="0" indent="0">
              <a:buNone/>
            </a:pPr>
            <a:r>
              <a:rPr lang="en-US" sz="2000" u="sng" dirty="0"/>
              <a:t>Machine Learning for car classification</a:t>
            </a:r>
            <a:endParaRPr lang="en-IN" sz="2000" u="sng" dirty="0"/>
          </a:p>
        </p:txBody>
      </p:sp>
      <p:pic>
        <p:nvPicPr>
          <p:cNvPr id="5" name="Picture 4">
            <a:extLst>
              <a:ext uri="{FF2B5EF4-FFF2-40B4-BE49-F238E27FC236}">
                <a16:creationId xmlns:a16="http://schemas.microsoft.com/office/drawing/2014/main" xmlns="" id="{4BADADF3-6CF7-5EB1-C509-62CCABCDCB2A}"/>
              </a:ext>
            </a:extLst>
          </p:cNvPr>
          <p:cNvPicPr>
            <a:picLocks noChangeAspect="1"/>
          </p:cNvPicPr>
          <p:nvPr/>
        </p:nvPicPr>
        <p:blipFill>
          <a:blip r:embed="rId2"/>
          <a:stretch>
            <a:fillRect/>
          </a:stretch>
        </p:blipFill>
        <p:spPr>
          <a:xfrm>
            <a:off x="210312" y="1382122"/>
            <a:ext cx="4690872" cy="2637328"/>
          </a:xfrm>
          <a:prstGeom prst="rect">
            <a:avLst/>
          </a:prstGeom>
        </p:spPr>
      </p:pic>
      <p:pic>
        <p:nvPicPr>
          <p:cNvPr id="10" name="Picture 9">
            <a:extLst>
              <a:ext uri="{FF2B5EF4-FFF2-40B4-BE49-F238E27FC236}">
                <a16:creationId xmlns:a16="http://schemas.microsoft.com/office/drawing/2014/main" xmlns="" id="{0ACA99CC-D2FB-6C70-9F5D-B94C4EF094EA}"/>
              </a:ext>
            </a:extLst>
          </p:cNvPr>
          <p:cNvPicPr>
            <a:picLocks noChangeAspect="1"/>
          </p:cNvPicPr>
          <p:nvPr/>
        </p:nvPicPr>
        <p:blipFill>
          <a:blip r:embed="rId3"/>
          <a:stretch>
            <a:fillRect/>
          </a:stretch>
        </p:blipFill>
        <p:spPr>
          <a:xfrm>
            <a:off x="210312" y="4157214"/>
            <a:ext cx="4690872" cy="2637328"/>
          </a:xfrm>
          <a:prstGeom prst="rect">
            <a:avLst/>
          </a:prstGeom>
        </p:spPr>
      </p:pic>
      <p:sp>
        <p:nvSpPr>
          <p:cNvPr id="12" name="TextBox 11">
            <a:extLst>
              <a:ext uri="{FF2B5EF4-FFF2-40B4-BE49-F238E27FC236}">
                <a16:creationId xmlns:a16="http://schemas.microsoft.com/office/drawing/2014/main" xmlns="" id="{F9224ED4-CD1C-4221-78EA-A462447F241F}"/>
              </a:ext>
            </a:extLst>
          </p:cNvPr>
          <p:cNvSpPr txBox="1"/>
          <p:nvPr/>
        </p:nvSpPr>
        <p:spPr>
          <a:xfrm>
            <a:off x="6537960" y="1386421"/>
            <a:ext cx="4906884" cy="1754326"/>
          </a:xfrm>
          <a:prstGeom prst="rect">
            <a:avLst/>
          </a:prstGeom>
          <a:noFill/>
        </p:spPr>
        <p:txBody>
          <a:bodyPr wrap="square" rtlCol="0">
            <a:spAutoFit/>
          </a:bodyPr>
          <a:lstStyle/>
          <a:p>
            <a:pPr algn="ctr"/>
            <a:r>
              <a:rPr lang="en-US" dirty="0"/>
              <a:t>We have trained our model such that it can recognizes the car, so when in the parking slot it can recognizes a car then in the live feed view it show that there is a car so when a user views the parking slot he becomes aware about the free and occupied parking area.</a:t>
            </a:r>
            <a:endParaRPr lang="en-IN" dirty="0"/>
          </a:p>
        </p:txBody>
      </p:sp>
      <p:cxnSp>
        <p:nvCxnSpPr>
          <p:cNvPr id="16" name="Straight Arrow Connector 15">
            <a:extLst>
              <a:ext uri="{FF2B5EF4-FFF2-40B4-BE49-F238E27FC236}">
                <a16:creationId xmlns:a16="http://schemas.microsoft.com/office/drawing/2014/main" xmlns="" id="{CEA399C1-12BD-8F94-6FBA-D517E0F9AA4A}"/>
              </a:ext>
            </a:extLst>
          </p:cNvPr>
          <p:cNvCxnSpPr>
            <a:cxnSpLocks/>
          </p:cNvCxnSpPr>
          <p:nvPr/>
        </p:nvCxnSpPr>
        <p:spPr>
          <a:xfrm flipH="1">
            <a:off x="4218101" y="4316977"/>
            <a:ext cx="2877643" cy="859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C009A351-8A62-F901-F0A7-472FB40578A3}"/>
              </a:ext>
            </a:extLst>
          </p:cNvPr>
          <p:cNvCxnSpPr>
            <a:cxnSpLocks/>
          </p:cNvCxnSpPr>
          <p:nvPr/>
        </p:nvCxnSpPr>
        <p:spPr>
          <a:xfrm flipH="1">
            <a:off x="4344758" y="4906508"/>
            <a:ext cx="2877643" cy="8595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C5503929-95AF-9B1A-7202-A7A571E74745}"/>
              </a:ext>
            </a:extLst>
          </p:cNvPr>
          <p:cNvSpPr txBox="1"/>
          <p:nvPr/>
        </p:nvSpPr>
        <p:spPr>
          <a:xfrm>
            <a:off x="7222400" y="4061634"/>
            <a:ext cx="2781135" cy="369332"/>
          </a:xfrm>
          <a:prstGeom prst="rect">
            <a:avLst/>
          </a:prstGeom>
          <a:noFill/>
        </p:spPr>
        <p:txBody>
          <a:bodyPr wrap="square" rtlCol="0">
            <a:spAutoFit/>
          </a:bodyPr>
          <a:lstStyle/>
          <a:p>
            <a:r>
              <a:rPr lang="en-US" dirty="0"/>
              <a:t>Free Space, user can book</a:t>
            </a:r>
            <a:endParaRPr lang="en-IN" dirty="0"/>
          </a:p>
        </p:txBody>
      </p:sp>
      <p:sp>
        <p:nvSpPr>
          <p:cNvPr id="21" name="TextBox 20">
            <a:extLst>
              <a:ext uri="{FF2B5EF4-FFF2-40B4-BE49-F238E27FC236}">
                <a16:creationId xmlns:a16="http://schemas.microsoft.com/office/drawing/2014/main" xmlns="" id="{107D4C00-96B8-AAB8-D824-680C236BF5F1}"/>
              </a:ext>
            </a:extLst>
          </p:cNvPr>
          <p:cNvSpPr txBox="1"/>
          <p:nvPr/>
        </p:nvSpPr>
        <p:spPr>
          <a:xfrm>
            <a:off x="7379207" y="4727448"/>
            <a:ext cx="3724325" cy="923330"/>
          </a:xfrm>
          <a:prstGeom prst="rect">
            <a:avLst/>
          </a:prstGeom>
          <a:noFill/>
        </p:spPr>
        <p:txBody>
          <a:bodyPr wrap="square" rtlCol="0">
            <a:spAutoFit/>
          </a:bodyPr>
          <a:lstStyle/>
          <a:p>
            <a:r>
              <a:rPr lang="en-US" dirty="0"/>
              <a:t>Occupied Space, already booked by another user. One can book it when the existing user exits.</a:t>
            </a:r>
            <a:endParaRPr lang="en-IN" dirty="0"/>
          </a:p>
        </p:txBody>
      </p:sp>
    </p:spTree>
    <p:extLst>
      <p:ext uri="{BB962C8B-B14F-4D97-AF65-F5344CB8AC3E}">
        <p14:creationId xmlns:p14="http://schemas.microsoft.com/office/powerpoint/2010/main" xmlns="" val="1145396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E215E36-1DDA-474E-BB62-EC41253D870E}" type="datetime1">
              <a:rPr lang="en-US" noProof="0" smtClean="0"/>
              <a:pPr/>
              <a:t>7/30/2024</a:t>
            </a:fld>
            <a:endParaRPr lang="en-US" noProof="0" dirty="0"/>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xmlns="" id="{A91201FC-6A15-1C22-E9DA-74B84ACDFB12}"/>
              </a:ext>
            </a:extLst>
          </p:cNvPr>
          <p:cNvSpPr>
            <a:spLocks noGrp="1"/>
          </p:cNvSpPr>
          <p:nvPr>
            <p:ph idx="1"/>
          </p:nvPr>
        </p:nvSpPr>
        <p:spPr>
          <a:xfrm>
            <a:off x="3324281" y="237205"/>
            <a:ext cx="5265379" cy="377825"/>
          </a:xfrm>
        </p:spPr>
        <p:txBody>
          <a:bodyPr>
            <a:normAutofit lnSpcReduction="10000"/>
          </a:bodyPr>
          <a:lstStyle/>
          <a:p>
            <a:pPr marL="0" indent="0">
              <a:buNone/>
            </a:pPr>
            <a:r>
              <a:rPr lang="en-US" sz="2000" u="sng" dirty="0"/>
              <a:t>Data and how they are  stored in the database</a:t>
            </a:r>
            <a:endParaRPr lang="en-IN" sz="2000" u="sng" dirty="0"/>
          </a:p>
        </p:txBody>
      </p:sp>
      <p:pic>
        <p:nvPicPr>
          <p:cNvPr id="4" name="Picture 3">
            <a:extLst>
              <a:ext uri="{FF2B5EF4-FFF2-40B4-BE49-F238E27FC236}">
                <a16:creationId xmlns:a16="http://schemas.microsoft.com/office/drawing/2014/main" xmlns="" id="{E64146FF-CC01-374D-4865-3A248B1E9483}"/>
              </a:ext>
            </a:extLst>
          </p:cNvPr>
          <p:cNvPicPr>
            <a:picLocks noChangeAspect="1"/>
          </p:cNvPicPr>
          <p:nvPr/>
        </p:nvPicPr>
        <p:blipFill rotWithShape="1">
          <a:blip r:embed="rId2"/>
          <a:srcRect r="33595" b="11690"/>
          <a:stretch/>
        </p:blipFill>
        <p:spPr>
          <a:xfrm>
            <a:off x="185570" y="759214"/>
            <a:ext cx="4350571" cy="3373515"/>
          </a:xfrm>
          <a:prstGeom prst="rect">
            <a:avLst/>
          </a:prstGeom>
        </p:spPr>
      </p:pic>
      <p:cxnSp>
        <p:nvCxnSpPr>
          <p:cNvPr id="6" name="Straight Arrow Connector 5">
            <a:extLst>
              <a:ext uri="{FF2B5EF4-FFF2-40B4-BE49-F238E27FC236}">
                <a16:creationId xmlns:a16="http://schemas.microsoft.com/office/drawing/2014/main" xmlns="" id="{1BAA5A99-42E6-C8F8-C67E-1BC1F42CD4E5}"/>
              </a:ext>
            </a:extLst>
          </p:cNvPr>
          <p:cNvCxnSpPr/>
          <p:nvPr/>
        </p:nvCxnSpPr>
        <p:spPr>
          <a:xfrm flipV="1">
            <a:off x="3935505" y="1941808"/>
            <a:ext cx="2366683" cy="66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C3310151-6580-3374-B427-763E3D14A7C1}"/>
              </a:ext>
            </a:extLst>
          </p:cNvPr>
          <p:cNvCxnSpPr/>
          <p:nvPr/>
        </p:nvCxnSpPr>
        <p:spPr>
          <a:xfrm flipV="1">
            <a:off x="3953434" y="2483224"/>
            <a:ext cx="2366683" cy="66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349A8A25-862D-B0F3-B797-1B615E7E4802}"/>
              </a:ext>
            </a:extLst>
          </p:cNvPr>
          <p:cNvCxnSpPr/>
          <p:nvPr/>
        </p:nvCxnSpPr>
        <p:spPr>
          <a:xfrm flipV="1">
            <a:off x="3953434" y="3024640"/>
            <a:ext cx="2366683" cy="663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39808D89-3B06-D1EB-831B-EAC0D39F1D06}"/>
              </a:ext>
            </a:extLst>
          </p:cNvPr>
          <p:cNvSpPr txBox="1"/>
          <p:nvPr/>
        </p:nvSpPr>
        <p:spPr>
          <a:xfrm>
            <a:off x="6320117" y="1748118"/>
            <a:ext cx="1532965" cy="1477328"/>
          </a:xfrm>
          <a:prstGeom prst="rect">
            <a:avLst/>
          </a:prstGeom>
          <a:noFill/>
        </p:spPr>
        <p:txBody>
          <a:bodyPr wrap="square" rtlCol="0">
            <a:spAutoFit/>
          </a:bodyPr>
          <a:lstStyle/>
          <a:p>
            <a:r>
              <a:rPr lang="en-US" dirty="0"/>
              <a:t>Here are the details of the users that is stored in the database</a:t>
            </a:r>
            <a:endParaRPr lang="en-IN" dirty="0"/>
          </a:p>
        </p:txBody>
      </p:sp>
      <p:pic>
        <p:nvPicPr>
          <p:cNvPr id="13" name="Picture 12">
            <a:extLst>
              <a:ext uri="{FF2B5EF4-FFF2-40B4-BE49-F238E27FC236}">
                <a16:creationId xmlns:a16="http://schemas.microsoft.com/office/drawing/2014/main" xmlns="" id="{A836BB74-EE28-75C4-8134-5BCF20DEAE25}"/>
              </a:ext>
            </a:extLst>
          </p:cNvPr>
          <p:cNvPicPr>
            <a:picLocks noChangeAspect="1"/>
          </p:cNvPicPr>
          <p:nvPr/>
        </p:nvPicPr>
        <p:blipFill rotWithShape="1">
          <a:blip r:embed="rId3"/>
          <a:srcRect t="11945" r="31077" b="13421"/>
          <a:stretch/>
        </p:blipFill>
        <p:spPr>
          <a:xfrm>
            <a:off x="6955804" y="3377060"/>
            <a:ext cx="5050626" cy="3074894"/>
          </a:xfrm>
          <a:prstGeom prst="rect">
            <a:avLst/>
          </a:prstGeom>
        </p:spPr>
      </p:pic>
      <p:cxnSp>
        <p:nvCxnSpPr>
          <p:cNvPr id="15" name="Straight Arrow Connector 14">
            <a:extLst>
              <a:ext uri="{FF2B5EF4-FFF2-40B4-BE49-F238E27FC236}">
                <a16:creationId xmlns:a16="http://schemas.microsoft.com/office/drawing/2014/main" xmlns="" id="{82A87ECD-22C7-6FEB-0A0D-D5F3F280ADB2}"/>
              </a:ext>
            </a:extLst>
          </p:cNvPr>
          <p:cNvCxnSpPr/>
          <p:nvPr/>
        </p:nvCxnSpPr>
        <p:spPr>
          <a:xfrm flipH="1">
            <a:off x="5836024" y="4914507"/>
            <a:ext cx="3056964" cy="39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3EB6B20F-1F21-2C21-32F5-49529D0E105B}"/>
              </a:ext>
            </a:extLst>
          </p:cNvPr>
          <p:cNvCxnSpPr/>
          <p:nvPr/>
        </p:nvCxnSpPr>
        <p:spPr>
          <a:xfrm flipH="1" flipV="1">
            <a:off x="5836024" y="5513294"/>
            <a:ext cx="3056964" cy="277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24E5ADE4-A465-FA3F-197B-34DD90308A1A}"/>
              </a:ext>
            </a:extLst>
          </p:cNvPr>
          <p:cNvSpPr txBox="1"/>
          <p:nvPr/>
        </p:nvSpPr>
        <p:spPr>
          <a:xfrm>
            <a:off x="3720353" y="4914507"/>
            <a:ext cx="2039472" cy="1477328"/>
          </a:xfrm>
          <a:prstGeom prst="rect">
            <a:avLst/>
          </a:prstGeom>
          <a:noFill/>
        </p:spPr>
        <p:txBody>
          <a:bodyPr wrap="square" rtlCol="0">
            <a:spAutoFit/>
          </a:bodyPr>
          <a:lstStyle/>
          <a:p>
            <a:r>
              <a:rPr lang="en-US" dirty="0"/>
              <a:t>These are the details of the parking areas that are stored in the database</a:t>
            </a:r>
            <a:endParaRPr lang="en-IN" dirty="0"/>
          </a:p>
        </p:txBody>
      </p:sp>
    </p:spTree>
    <p:extLst>
      <p:ext uri="{BB962C8B-B14F-4D97-AF65-F5344CB8AC3E}">
        <p14:creationId xmlns:p14="http://schemas.microsoft.com/office/powerpoint/2010/main" xmlns="" val="1406588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F54688-8CE1-30C2-8AF2-85161146F168}"/>
              </a:ext>
            </a:extLst>
          </p:cNvPr>
          <p:cNvSpPr txBox="1"/>
          <p:nvPr/>
        </p:nvSpPr>
        <p:spPr>
          <a:xfrm>
            <a:off x="5056094" y="0"/>
            <a:ext cx="1909482" cy="523220"/>
          </a:xfrm>
          <a:prstGeom prst="rect">
            <a:avLst/>
          </a:prstGeom>
          <a:noFill/>
        </p:spPr>
        <p:txBody>
          <a:bodyPr wrap="square" rtlCol="0">
            <a:spAutoFit/>
          </a:bodyPr>
          <a:lstStyle/>
          <a:p>
            <a:pPr algn="ctr"/>
            <a:r>
              <a:rPr lang="en-US" sz="2800" dirty="0"/>
              <a:t>Example:</a:t>
            </a:r>
            <a:endParaRPr lang="en-IN" sz="2800" dirty="0"/>
          </a:p>
        </p:txBody>
      </p:sp>
      <p:pic>
        <p:nvPicPr>
          <p:cNvPr id="6" name="Picture 5">
            <a:extLst>
              <a:ext uri="{FF2B5EF4-FFF2-40B4-BE49-F238E27FC236}">
                <a16:creationId xmlns:a16="http://schemas.microsoft.com/office/drawing/2014/main" xmlns="" id="{7C9DC875-137D-3C57-8887-C7EB147C967D}"/>
              </a:ext>
            </a:extLst>
          </p:cNvPr>
          <p:cNvPicPr>
            <a:picLocks noChangeAspect="1"/>
          </p:cNvPicPr>
          <p:nvPr/>
        </p:nvPicPr>
        <p:blipFill>
          <a:blip r:embed="rId2"/>
          <a:stretch>
            <a:fillRect/>
          </a:stretch>
        </p:blipFill>
        <p:spPr>
          <a:xfrm>
            <a:off x="80683" y="749529"/>
            <a:ext cx="4078941" cy="2526132"/>
          </a:xfrm>
          <a:prstGeom prst="rect">
            <a:avLst/>
          </a:prstGeom>
        </p:spPr>
      </p:pic>
      <p:pic>
        <p:nvPicPr>
          <p:cNvPr id="8" name="Picture 7">
            <a:extLst>
              <a:ext uri="{FF2B5EF4-FFF2-40B4-BE49-F238E27FC236}">
                <a16:creationId xmlns:a16="http://schemas.microsoft.com/office/drawing/2014/main" xmlns="" id="{7D95072B-3E01-9671-807A-0260A4C0CC96}"/>
              </a:ext>
            </a:extLst>
          </p:cNvPr>
          <p:cNvPicPr>
            <a:picLocks noChangeAspect="1"/>
          </p:cNvPicPr>
          <p:nvPr/>
        </p:nvPicPr>
        <p:blipFill>
          <a:blip r:embed="rId3"/>
          <a:stretch>
            <a:fillRect/>
          </a:stretch>
        </p:blipFill>
        <p:spPr>
          <a:xfrm>
            <a:off x="4276170" y="749529"/>
            <a:ext cx="3890681" cy="2526132"/>
          </a:xfrm>
          <a:prstGeom prst="rect">
            <a:avLst/>
          </a:prstGeom>
        </p:spPr>
      </p:pic>
      <p:pic>
        <p:nvPicPr>
          <p:cNvPr id="12" name="Picture 11">
            <a:extLst>
              <a:ext uri="{FF2B5EF4-FFF2-40B4-BE49-F238E27FC236}">
                <a16:creationId xmlns:a16="http://schemas.microsoft.com/office/drawing/2014/main" xmlns="" id="{853D457E-2D7A-81E9-7F9A-580800F41477}"/>
              </a:ext>
            </a:extLst>
          </p:cNvPr>
          <p:cNvPicPr>
            <a:picLocks noChangeAspect="1"/>
          </p:cNvPicPr>
          <p:nvPr/>
        </p:nvPicPr>
        <p:blipFill rotWithShape="1">
          <a:blip r:embed="rId4"/>
          <a:srcRect l="-1" r="11797"/>
          <a:stretch/>
        </p:blipFill>
        <p:spPr>
          <a:xfrm>
            <a:off x="8283397" y="740823"/>
            <a:ext cx="3854817" cy="2543543"/>
          </a:xfrm>
          <a:prstGeom prst="rect">
            <a:avLst/>
          </a:prstGeom>
        </p:spPr>
      </p:pic>
      <p:pic>
        <p:nvPicPr>
          <p:cNvPr id="14" name="Picture 13">
            <a:extLst>
              <a:ext uri="{FF2B5EF4-FFF2-40B4-BE49-F238E27FC236}">
                <a16:creationId xmlns:a16="http://schemas.microsoft.com/office/drawing/2014/main" xmlns="" id="{C631BE25-0BC0-7850-B15E-AC9895177D5B}"/>
              </a:ext>
            </a:extLst>
          </p:cNvPr>
          <p:cNvPicPr>
            <a:picLocks noChangeAspect="1"/>
          </p:cNvPicPr>
          <p:nvPr/>
        </p:nvPicPr>
        <p:blipFill>
          <a:blip r:embed="rId5"/>
          <a:stretch>
            <a:fillRect/>
          </a:stretch>
        </p:blipFill>
        <p:spPr>
          <a:xfrm>
            <a:off x="80683" y="3935511"/>
            <a:ext cx="4078941" cy="2303924"/>
          </a:xfrm>
          <a:prstGeom prst="rect">
            <a:avLst/>
          </a:prstGeom>
        </p:spPr>
      </p:pic>
      <p:pic>
        <p:nvPicPr>
          <p:cNvPr id="20" name="Picture 19">
            <a:extLst>
              <a:ext uri="{FF2B5EF4-FFF2-40B4-BE49-F238E27FC236}">
                <a16:creationId xmlns:a16="http://schemas.microsoft.com/office/drawing/2014/main" xmlns="" id="{19890E61-8BB6-7F6A-4D37-EB5DFFD664CF}"/>
              </a:ext>
            </a:extLst>
          </p:cNvPr>
          <p:cNvPicPr>
            <a:picLocks noChangeAspect="1"/>
          </p:cNvPicPr>
          <p:nvPr/>
        </p:nvPicPr>
        <p:blipFill>
          <a:blip r:embed="rId6"/>
          <a:stretch>
            <a:fillRect/>
          </a:stretch>
        </p:blipFill>
        <p:spPr>
          <a:xfrm>
            <a:off x="4276170" y="3935511"/>
            <a:ext cx="3890681" cy="2303924"/>
          </a:xfrm>
          <a:prstGeom prst="rect">
            <a:avLst/>
          </a:prstGeom>
        </p:spPr>
      </p:pic>
      <p:pic>
        <p:nvPicPr>
          <p:cNvPr id="22" name="Picture 21">
            <a:extLst>
              <a:ext uri="{FF2B5EF4-FFF2-40B4-BE49-F238E27FC236}">
                <a16:creationId xmlns:a16="http://schemas.microsoft.com/office/drawing/2014/main" xmlns="" id="{F9D40A08-A248-6C57-56FC-BE1B8A0EAE39}"/>
              </a:ext>
            </a:extLst>
          </p:cNvPr>
          <p:cNvPicPr>
            <a:picLocks noChangeAspect="1"/>
          </p:cNvPicPr>
          <p:nvPr/>
        </p:nvPicPr>
        <p:blipFill>
          <a:blip r:embed="rId7"/>
          <a:stretch>
            <a:fillRect/>
          </a:stretch>
        </p:blipFill>
        <p:spPr>
          <a:xfrm>
            <a:off x="8283397" y="3935511"/>
            <a:ext cx="3826807" cy="2303923"/>
          </a:xfrm>
          <a:prstGeom prst="rect">
            <a:avLst/>
          </a:prstGeom>
        </p:spPr>
      </p:pic>
    </p:spTree>
    <p:extLst>
      <p:ext uri="{BB962C8B-B14F-4D97-AF65-F5344CB8AC3E}">
        <p14:creationId xmlns:p14="http://schemas.microsoft.com/office/powerpoint/2010/main" xmlns="" val="247512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E215E36-1DDA-474E-BB62-EC41253D870E}" type="datetime1">
              <a:rPr lang="en-US" noProof="0" smtClean="0"/>
              <a:pPr/>
              <a:t>7/30/2024</a:t>
            </a:fld>
            <a:endParaRPr lang="en-US" noProof="0" dirty="0"/>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14</a:t>
            </a:fld>
            <a:endParaRPr lang="en-US" noProof="0" dirty="0"/>
          </a:p>
        </p:txBody>
      </p:sp>
      <p:pic>
        <p:nvPicPr>
          <p:cNvPr id="7" name="Picture 6">
            <a:extLst>
              <a:ext uri="{FF2B5EF4-FFF2-40B4-BE49-F238E27FC236}">
                <a16:creationId xmlns:a16="http://schemas.microsoft.com/office/drawing/2014/main" xmlns="" id="{5900A231-BA69-ED7D-66FE-7720EE6A55AE}"/>
              </a:ext>
            </a:extLst>
          </p:cNvPr>
          <p:cNvPicPr>
            <a:picLocks noChangeAspect="1"/>
          </p:cNvPicPr>
          <p:nvPr/>
        </p:nvPicPr>
        <p:blipFill rotWithShape="1">
          <a:blip r:embed="rId2"/>
          <a:srcRect t="3403" r="34910" b="10130"/>
          <a:stretch/>
        </p:blipFill>
        <p:spPr>
          <a:xfrm>
            <a:off x="564778" y="717177"/>
            <a:ext cx="3774326" cy="2818952"/>
          </a:xfrm>
          <a:prstGeom prst="rect">
            <a:avLst/>
          </a:prstGeom>
        </p:spPr>
      </p:pic>
      <p:cxnSp>
        <p:nvCxnSpPr>
          <p:cNvPr id="13" name="Straight Arrow Connector 12">
            <a:extLst>
              <a:ext uri="{FF2B5EF4-FFF2-40B4-BE49-F238E27FC236}">
                <a16:creationId xmlns:a16="http://schemas.microsoft.com/office/drawing/2014/main" xmlns="" id="{B93D8031-1EB4-A8B0-4355-2EA425BF0F9F}"/>
              </a:ext>
            </a:extLst>
          </p:cNvPr>
          <p:cNvCxnSpPr/>
          <p:nvPr/>
        </p:nvCxnSpPr>
        <p:spPr>
          <a:xfrm flipV="1">
            <a:off x="3460376" y="1147482"/>
            <a:ext cx="1264024" cy="103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3DAED15B-3204-83A5-D1F8-31D8F73E98F4}"/>
              </a:ext>
            </a:extLst>
          </p:cNvPr>
          <p:cNvCxnSpPr/>
          <p:nvPr/>
        </p:nvCxnSpPr>
        <p:spPr>
          <a:xfrm flipV="1">
            <a:off x="3523129" y="1308847"/>
            <a:ext cx="1237130" cy="1694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590C33C0-8526-ED89-9CCE-463693341BC9}"/>
              </a:ext>
            </a:extLst>
          </p:cNvPr>
          <p:cNvSpPr txBox="1"/>
          <p:nvPr/>
        </p:nvSpPr>
        <p:spPr>
          <a:xfrm>
            <a:off x="4823011" y="851646"/>
            <a:ext cx="2474443" cy="1754326"/>
          </a:xfrm>
          <a:prstGeom prst="rect">
            <a:avLst/>
          </a:prstGeom>
          <a:noFill/>
        </p:spPr>
        <p:txBody>
          <a:bodyPr wrap="square" rtlCol="0">
            <a:spAutoFit/>
          </a:bodyPr>
          <a:lstStyle/>
          <a:p>
            <a:pPr algn="ctr"/>
            <a:r>
              <a:rPr lang="en-US" dirty="0"/>
              <a:t>When a user books a slot all the details (the slot, the parking area, parking time, car number etc.) are stored in the database.</a:t>
            </a:r>
            <a:endParaRPr lang="en-IN" dirty="0"/>
          </a:p>
        </p:txBody>
      </p:sp>
      <p:pic>
        <p:nvPicPr>
          <p:cNvPr id="20" name="Picture 19">
            <a:extLst>
              <a:ext uri="{FF2B5EF4-FFF2-40B4-BE49-F238E27FC236}">
                <a16:creationId xmlns:a16="http://schemas.microsoft.com/office/drawing/2014/main" xmlns="" id="{7FFED839-2777-BEA2-C47E-5703A4990154}"/>
              </a:ext>
            </a:extLst>
          </p:cNvPr>
          <p:cNvPicPr>
            <a:picLocks noChangeAspect="1"/>
          </p:cNvPicPr>
          <p:nvPr/>
        </p:nvPicPr>
        <p:blipFill>
          <a:blip r:embed="rId3"/>
          <a:stretch>
            <a:fillRect/>
          </a:stretch>
        </p:blipFill>
        <p:spPr>
          <a:xfrm>
            <a:off x="5681263" y="3131869"/>
            <a:ext cx="6162234" cy="3464565"/>
          </a:xfrm>
          <a:prstGeom prst="rect">
            <a:avLst/>
          </a:prstGeom>
        </p:spPr>
      </p:pic>
      <p:sp>
        <p:nvSpPr>
          <p:cNvPr id="21" name="Left Brace 20">
            <a:extLst>
              <a:ext uri="{FF2B5EF4-FFF2-40B4-BE49-F238E27FC236}">
                <a16:creationId xmlns:a16="http://schemas.microsoft.com/office/drawing/2014/main" xmlns="" id="{4E14D851-4B9C-30C7-40DA-8376516B305D}"/>
              </a:ext>
            </a:extLst>
          </p:cNvPr>
          <p:cNvSpPr/>
          <p:nvPr/>
        </p:nvSpPr>
        <p:spPr>
          <a:xfrm rot="16200000">
            <a:off x="5722863" y="1396465"/>
            <a:ext cx="477520" cy="2474445"/>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xmlns="" id="{3D22B416-212D-8639-7F95-EB26159F6244}"/>
              </a:ext>
            </a:extLst>
          </p:cNvPr>
          <p:cNvCxnSpPr>
            <a:cxnSpLocks/>
          </p:cNvCxnSpPr>
          <p:nvPr/>
        </p:nvCxnSpPr>
        <p:spPr>
          <a:xfrm flipH="1">
            <a:off x="4625792" y="2773680"/>
            <a:ext cx="880928"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E6B4765D-C56E-76EB-7BC5-D2D4569395F5}"/>
              </a:ext>
            </a:extLst>
          </p:cNvPr>
          <p:cNvCxnSpPr>
            <a:cxnSpLocks/>
          </p:cNvCxnSpPr>
          <p:nvPr/>
        </p:nvCxnSpPr>
        <p:spPr>
          <a:xfrm flipH="1" flipV="1">
            <a:off x="4760259" y="4120776"/>
            <a:ext cx="6679901" cy="83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C2656453-0775-16BE-B042-F4CE2338E422}"/>
              </a:ext>
            </a:extLst>
          </p:cNvPr>
          <p:cNvSpPr txBox="1"/>
          <p:nvPr/>
        </p:nvSpPr>
        <p:spPr>
          <a:xfrm>
            <a:off x="751840" y="3840480"/>
            <a:ext cx="4272281" cy="1754326"/>
          </a:xfrm>
          <a:prstGeom prst="rect">
            <a:avLst/>
          </a:prstGeom>
          <a:noFill/>
        </p:spPr>
        <p:txBody>
          <a:bodyPr wrap="square" rtlCol="0">
            <a:spAutoFit/>
          </a:bodyPr>
          <a:lstStyle/>
          <a:p>
            <a:r>
              <a:rPr lang="en-US" dirty="0"/>
              <a:t>This part is connected with our frontend interface that when a slot is booked no other driver can book that place and also when all the slots of a parking area is currently full other users cant view that area for booking.</a:t>
            </a:r>
            <a:endParaRPr lang="en-IN" dirty="0"/>
          </a:p>
        </p:txBody>
      </p:sp>
      <p:sp>
        <p:nvSpPr>
          <p:cNvPr id="28" name="Rectangle 27">
            <a:extLst>
              <a:ext uri="{FF2B5EF4-FFF2-40B4-BE49-F238E27FC236}">
                <a16:creationId xmlns:a16="http://schemas.microsoft.com/office/drawing/2014/main" xmlns="" id="{7E4855D8-B346-8707-EFF7-10D4E4E79DA9}"/>
              </a:ext>
            </a:extLst>
          </p:cNvPr>
          <p:cNvSpPr/>
          <p:nvPr/>
        </p:nvSpPr>
        <p:spPr>
          <a:xfrm>
            <a:off x="751840" y="3840480"/>
            <a:ext cx="3945143" cy="1754326"/>
          </a:xfrm>
          <a:prstGeom prst="rect">
            <a:avLst/>
          </a:prstGeom>
          <a:no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xmlns="" id="{878E9245-7D4E-67F4-85F4-D04F3FE321ED}"/>
              </a:ext>
            </a:extLst>
          </p:cNvPr>
          <p:cNvPicPr>
            <a:picLocks noChangeAspect="1"/>
          </p:cNvPicPr>
          <p:nvPr/>
        </p:nvPicPr>
        <p:blipFill rotWithShape="1">
          <a:blip r:embed="rId4"/>
          <a:srcRect l="7366" t="11976" r="23634" b="5118"/>
          <a:stretch/>
        </p:blipFill>
        <p:spPr>
          <a:xfrm>
            <a:off x="7718610" y="85953"/>
            <a:ext cx="4270190" cy="2884652"/>
          </a:xfrm>
          <a:prstGeom prst="rect">
            <a:avLst/>
          </a:prstGeom>
        </p:spPr>
      </p:pic>
    </p:spTree>
    <p:extLst>
      <p:ext uri="{BB962C8B-B14F-4D97-AF65-F5344CB8AC3E}">
        <p14:creationId xmlns:p14="http://schemas.microsoft.com/office/powerpoint/2010/main" xmlns="" val="1742853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28A4D79-A0A5-06E1-8E47-BF43CE08D0F7}"/>
              </a:ext>
            </a:extLst>
          </p:cNvPr>
          <p:cNvSpPr txBox="1"/>
          <p:nvPr/>
        </p:nvSpPr>
        <p:spPr>
          <a:xfrm>
            <a:off x="1613647" y="80682"/>
            <a:ext cx="8812306" cy="523220"/>
          </a:xfrm>
          <a:prstGeom prst="rect">
            <a:avLst/>
          </a:prstGeom>
          <a:noFill/>
        </p:spPr>
        <p:txBody>
          <a:bodyPr wrap="square" rtlCol="0">
            <a:spAutoFit/>
          </a:bodyPr>
          <a:lstStyle/>
          <a:p>
            <a:r>
              <a:rPr lang="en-US" sz="2800" dirty="0"/>
              <a:t>Example(When a user want to exit from the parking area):</a:t>
            </a:r>
            <a:endParaRPr lang="en-IN" sz="2800" dirty="0"/>
          </a:p>
        </p:txBody>
      </p:sp>
      <p:pic>
        <p:nvPicPr>
          <p:cNvPr id="6" name="Picture 5">
            <a:extLst>
              <a:ext uri="{FF2B5EF4-FFF2-40B4-BE49-F238E27FC236}">
                <a16:creationId xmlns:a16="http://schemas.microsoft.com/office/drawing/2014/main" xmlns="" id="{1E5CE534-0F0D-43DE-72B9-3F2592C3705F}"/>
              </a:ext>
            </a:extLst>
          </p:cNvPr>
          <p:cNvPicPr>
            <a:picLocks noChangeAspect="1"/>
          </p:cNvPicPr>
          <p:nvPr/>
        </p:nvPicPr>
        <p:blipFill>
          <a:blip r:embed="rId2"/>
          <a:stretch>
            <a:fillRect/>
          </a:stretch>
        </p:blipFill>
        <p:spPr>
          <a:xfrm>
            <a:off x="165984" y="707971"/>
            <a:ext cx="5580392" cy="3137439"/>
          </a:xfrm>
          <a:prstGeom prst="rect">
            <a:avLst/>
          </a:prstGeom>
        </p:spPr>
      </p:pic>
      <p:pic>
        <p:nvPicPr>
          <p:cNvPr id="8" name="Picture 7">
            <a:extLst>
              <a:ext uri="{FF2B5EF4-FFF2-40B4-BE49-F238E27FC236}">
                <a16:creationId xmlns:a16="http://schemas.microsoft.com/office/drawing/2014/main" xmlns="" id="{F21377B5-D42D-EB38-890E-EAD3DBBC826E}"/>
              </a:ext>
            </a:extLst>
          </p:cNvPr>
          <p:cNvPicPr>
            <a:picLocks noChangeAspect="1"/>
          </p:cNvPicPr>
          <p:nvPr/>
        </p:nvPicPr>
        <p:blipFill>
          <a:blip r:embed="rId3"/>
          <a:stretch>
            <a:fillRect/>
          </a:stretch>
        </p:blipFill>
        <p:spPr>
          <a:xfrm>
            <a:off x="6445624" y="707971"/>
            <a:ext cx="5580393" cy="3137440"/>
          </a:xfrm>
          <a:prstGeom prst="rect">
            <a:avLst/>
          </a:prstGeom>
        </p:spPr>
      </p:pic>
      <p:pic>
        <p:nvPicPr>
          <p:cNvPr id="5" name="Picture 4">
            <a:extLst>
              <a:ext uri="{FF2B5EF4-FFF2-40B4-BE49-F238E27FC236}">
                <a16:creationId xmlns:a16="http://schemas.microsoft.com/office/drawing/2014/main" xmlns="" id="{F6611720-F97E-062B-0570-D206E7DAED7C}"/>
              </a:ext>
            </a:extLst>
          </p:cNvPr>
          <p:cNvPicPr>
            <a:picLocks noChangeAspect="1"/>
          </p:cNvPicPr>
          <p:nvPr/>
        </p:nvPicPr>
        <p:blipFill>
          <a:blip r:embed="rId4"/>
          <a:stretch>
            <a:fillRect/>
          </a:stretch>
        </p:blipFill>
        <p:spPr>
          <a:xfrm>
            <a:off x="287866" y="4001895"/>
            <a:ext cx="5080000" cy="2856105"/>
          </a:xfrm>
          <a:prstGeom prst="rect">
            <a:avLst/>
          </a:prstGeom>
        </p:spPr>
      </p:pic>
      <p:pic>
        <p:nvPicPr>
          <p:cNvPr id="11" name="Picture 10">
            <a:extLst>
              <a:ext uri="{FF2B5EF4-FFF2-40B4-BE49-F238E27FC236}">
                <a16:creationId xmlns:a16="http://schemas.microsoft.com/office/drawing/2014/main" xmlns="" id="{A9DB3429-C205-AAE7-61AF-B354F0B9508C}"/>
              </a:ext>
            </a:extLst>
          </p:cNvPr>
          <p:cNvPicPr>
            <a:picLocks noChangeAspect="1"/>
          </p:cNvPicPr>
          <p:nvPr/>
        </p:nvPicPr>
        <p:blipFill>
          <a:blip r:embed="rId5"/>
          <a:stretch>
            <a:fillRect/>
          </a:stretch>
        </p:blipFill>
        <p:spPr>
          <a:xfrm>
            <a:off x="6946017" y="3921212"/>
            <a:ext cx="5079999" cy="2856105"/>
          </a:xfrm>
          <a:prstGeom prst="rect">
            <a:avLst/>
          </a:prstGeom>
        </p:spPr>
      </p:pic>
    </p:spTree>
    <p:extLst>
      <p:ext uri="{BB962C8B-B14F-4D97-AF65-F5344CB8AC3E}">
        <p14:creationId xmlns:p14="http://schemas.microsoft.com/office/powerpoint/2010/main" xmlns="" val="2186948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930" y="366196"/>
            <a:ext cx="5949777" cy="815546"/>
          </a:xfrm>
        </p:spPr>
        <p:txBody>
          <a:bodyPr>
            <a:normAutofit fontScale="90000"/>
          </a:bodyPr>
          <a:lstStyle/>
          <a:p>
            <a:r>
              <a:rPr lang="en-IN" sz="2800" b="1" dirty="0"/>
              <a:t>Conclusion and Future work:</a:t>
            </a:r>
            <a:r>
              <a:rPr lang="en-IN" b="1" dirty="0"/>
              <a:t/>
            </a:r>
            <a:br>
              <a:rPr lang="en-IN" b="1" dirty="0"/>
            </a:br>
            <a:endParaRPr lang="en-IN" b="1" dirty="0"/>
          </a:p>
        </p:txBody>
      </p:sp>
      <p:sp>
        <p:nvSpPr>
          <p:cNvPr id="3" name="Text Placeholder 2"/>
          <p:cNvSpPr>
            <a:spLocks noGrp="1"/>
          </p:cNvSpPr>
          <p:nvPr>
            <p:ph idx="1"/>
          </p:nvPr>
        </p:nvSpPr>
        <p:spPr>
          <a:xfrm>
            <a:off x="401594" y="1869601"/>
            <a:ext cx="9397313" cy="3690940"/>
          </a:xfrm>
        </p:spPr>
        <p:txBody>
          <a:bodyPr>
            <a:normAutofit/>
          </a:bodyPr>
          <a:lstStyle/>
          <a:p>
            <a:pPr marL="0" indent="0">
              <a:buNone/>
            </a:pPr>
            <a:endParaRPr lang="en-IN" dirty="0"/>
          </a:p>
          <a:p>
            <a:endParaRPr lang="en-IN" dirty="0"/>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16</a:t>
            </a:fld>
            <a:endParaRPr lang="en-US" noProof="0" dirty="0"/>
          </a:p>
        </p:txBody>
      </p:sp>
      <p:sp>
        <p:nvSpPr>
          <p:cNvPr id="4" name="TextBox 3">
            <a:extLst>
              <a:ext uri="{FF2B5EF4-FFF2-40B4-BE49-F238E27FC236}">
                <a16:creationId xmlns:a16="http://schemas.microsoft.com/office/drawing/2014/main" xmlns="" id="{E2523A6F-E2B6-7CDA-03CC-74F2A9074007}"/>
              </a:ext>
            </a:extLst>
          </p:cNvPr>
          <p:cNvSpPr txBox="1"/>
          <p:nvPr/>
        </p:nvSpPr>
        <p:spPr>
          <a:xfrm>
            <a:off x="983727" y="1181742"/>
            <a:ext cx="9397313" cy="532453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In Future we will add a feature that if a user don’t come in proper time his booking will be cancelled, and the slot will be freed.</a:t>
            </a:r>
          </a:p>
          <a:p>
            <a:endParaRPr lang="en-US" sz="2000" dirty="0"/>
          </a:p>
          <a:p>
            <a:pPr marL="285750" indent="-285750">
              <a:buFont typeface="Wingdings" panose="05000000000000000000" pitchFamily="2" charset="2"/>
              <a:buChar char="Ø"/>
            </a:pPr>
            <a:r>
              <a:rPr lang="en-US" sz="2000" dirty="0"/>
              <a:t>In the future, we plan to implement a two-step verification process using number plate recognition. This will ensure that only the booked car is parked in the designated slot, preventing security issues where a different car occupies the reserved space.</a:t>
            </a:r>
          </a:p>
          <a:p>
            <a:endParaRPr lang="en-US" sz="2000" dirty="0"/>
          </a:p>
          <a:p>
            <a:pPr marL="285750" indent="-285750">
              <a:buFont typeface="Wingdings" panose="05000000000000000000" pitchFamily="2" charset="2"/>
              <a:buChar char="Ø"/>
            </a:pPr>
            <a:r>
              <a:rPr lang="en-US" sz="2000" dirty="0"/>
              <a:t>Additionally, we aim to integrate a feature that suggests parking areas based on weather predictions. For example, if rain or thunderstorms are imminent, our system will recommend shaded parking slots to the driver.</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The dynamic change of cost by passing time and other required decisions will be added in future.</a:t>
            </a:r>
          </a:p>
          <a:p>
            <a:endParaRPr lang="en-US" sz="2000" dirty="0"/>
          </a:p>
          <a:p>
            <a:pPr marL="285750" indent="-285750">
              <a:buFont typeface="Wingdings" panose="05000000000000000000" pitchFamily="2" charset="2"/>
              <a:buChar char="Ø"/>
            </a:pPr>
            <a:r>
              <a:rPr lang="en-US" sz="2000" dirty="0"/>
              <a:t>By incorporating these features and more, we can further improve the convenience and reliability of our parking system for users.</a:t>
            </a:r>
          </a:p>
        </p:txBody>
      </p:sp>
    </p:spTree>
    <p:extLst>
      <p:ext uri="{BB962C8B-B14F-4D97-AF65-F5344CB8AC3E}">
        <p14:creationId xmlns:p14="http://schemas.microsoft.com/office/powerpoint/2010/main" xmlns="" val="319831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305F2-4D75-4D76-BA59-F00627AB838F}"/>
              </a:ext>
            </a:extLst>
          </p:cNvPr>
          <p:cNvSpPr>
            <a:spLocks noGrp="1"/>
          </p:cNvSpPr>
          <p:nvPr>
            <p:ph type="title"/>
          </p:nvPr>
        </p:nvSpPr>
        <p:spPr>
          <a:xfrm>
            <a:off x="0" y="814736"/>
            <a:ext cx="4069452" cy="747215"/>
          </a:xfrm>
        </p:spPr>
        <p:txBody>
          <a:bodyPr>
            <a:normAutofit/>
          </a:bodyPr>
          <a:lstStyle/>
          <a:p>
            <a:r>
              <a:rPr lang="en-IN" sz="2800" b="1" dirty="0"/>
              <a:t>Acknowledgement:</a:t>
            </a:r>
            <a:endParaRPr lang="en-IN" sz="2800" dirty="0"/>
          </a:p>
        </p:txBody>
      </p:sp>
      <p:sp>
        <p:nvSpPr>
          <p:cNvPr id="4" name="Content Placeholder 3"/>
          <p:cNvSpPr>
            <a:spLocks noGrp="1"/>
          </p:cNvSpPr>
          <p:nvPr>
            <p:ph idx="1"/>
          </p:nvPr>
        </p:nvSpPr>
        <p:spPr>
          <a:xfrm>
            <a:off x="762713" y="2026508"/>
            <a:ext cx="9048552" cy="2777312"/>
          </a:xfrm>
        </p:spPr>
        <p:txBody>
          <a:bodyPr>
            <a:noAutofit/>
          </a:bodyPr>
          <a:lstStyle/>
          <a:p>
            <a:pPr marL="0" indent="0">
              <a:buNone/>
            </a:pPr>
            <a:r>
              <a:rPr lang="en-US" dirty="0"/>
              <a:t>I take this opportunity to express profound sense of gratitude and respect to all those who helped me throughout the duration of this project.</a:t>
            </a:r>
            <a:endParaRPr lang="en-IN" dirty="0"/>
          </a:p>
          <a:p>
            <a:pPr marL="0" indent="0">
              <a:buNone/>
            </a:pPr>
            <a:r>
              <a:rPr lang="en-US" dirty="0"/>
              <a:t>First and foremost, I would like to thank my supervisor of this project,</a:t>
            </a:r>
            <a:r>
              <a:rPr lang="en-US" b="1" dirty="0"/>
              <a:t> Shilpa Saha</a:t>
            </a:r>
            <a:r>
              <a:rPr lang="en-US" dirty="0"/>
              <a:t>, and also </a:t>
            </a:r>
            <a:r>
              <a:rPr lang="en-US" b="1" dirty="0"/>
              <a:t>Prof. Sk. Mohiuddin </a:t>
            </a:r>
            <a:r>
              <a:rPr lang="en-US" dirty="0"/>
              <a:t>for their valuable time and guidance. Their willingness to motivate me has contributed tremendously to my project.</a:t>
            </a:r>
            <a:endParaRPr lang="en-IN" dirty="0"/>
          </a:p>
          <a:p>
            <a:pPr marL="0" indent="0">
              <a:buNone/>
            </a:pPr>
            <a:r>
              <a:rPr lang="en-US" dirty="0"/>
              <a:t>I would also like to thank </a:t>
            </a:r>
            <a:r>
              <a:rPr lang="en-US" b="1" dirty="0"/>
              <a:t>Prof. </a:t>
            </a:r>
            <a:r>
              <a:rPr lang="en-US" b="1" dirty="0" err="1"/>
              <a:t>Antika</a:t>
            </a:r>
            <a:r>
              <a:rPr lang="en-US" b="1" dirty="0"/>
              <a:t> Sinha</a:t>
            </a:r>
            <a:r>
              <a:rPr lang="en-US" dirty="0"/>
              <a:t>, Head of Department of Computer Science, for providing with a good environment and facilities to work on this project.</a:t>
            </a:r>
            <a:endParaRPr lang="en-IN" dirty="0"/>
          </a:p>
          <a:p>
            <a:pPr marL="0" indent="0">
              <a:buNone/>
            </a:pPr>
            <a:r>
              <a:rPr lang="en-US" dirty="0"/>
              <a:t>I regret any inadvertent omissions.</a:t>
            </a:r>
            <a:endParaRPr lang="en-IN" dirty="0"/>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17</a:t>
            </a:fld>
            <a:endParaRPr lang="en-US" noProof="0" dirty="0"/>
          </a:p>
        </p:txBody>
      </p:sp>
    </p:spTree>
    <p:extLst>
      <p:ext uri="{BB962C8B-B14F-4D97-AF65-F5344CB8AC3E}">
        <p14:creationId xmlns:p14="http://schemas.microsoft.com/office/powerpoint/2010/main" xmlns="" val="86265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305F2-4D75-4D76-BA59-F00627AB838F}"/>
              </a:ext>
            </a:extLst>
          </p:cNvPr>
          <p:cNvSpPr>
            <a:spLocks noGrp="1"/>
          </p:cNvSpPr>
          <p:nvPr>
            <p:ph type="title"/>
          </p:nvPr>
        </p:nvSpPr>
        <p:spPr>
          <a:xfrm>
            <a:off x="0" y="814736"/>
            <a:ext cx="4069452" cy="747215"/>
          </a:xfrm>
        </p:spPr>
        <p:txBody>
          <a:bodyPr>
            <a:normAutofit/>
          </a:bodyPr>
          <a:lstStyle/>
          <a:p>
            <a:r>
              <a:rPr lang="en-IN" sz="2800" b="1" dirty="0"/>
              <a:t>References:</a:t>
            </a:r>
            <a:endParaRPr lang="en-IN" sz="2800" dirty="0"/>
          </a:p>
        </p:txBody>
      </p:sp>
      <p:sp>
        <p:nvSpPr>
          <p:cNvPr id="4" name="Content Placeholder 3"/>
          <p:cNvSpPr>
            <a:spLocks noGrp="1"/>
          </p:cNvSpPr>
          <p:nvPr>
            <p:ph idx="1"/>
          </p:nvPr>
        </p:nvSpPr>
        <p:spPr>
          <a:xfrm>
            <a:off x="816501" y="1561950"/>
            <a:ext cx="9048552" cy="5296049"/>
          </a:xfrm>
        </p:spPr>
        <p:txBody>
          <a:bodyPr>
            <a:noAutofit/>
          </a:bodyPr>
          <a:lstStyle/>
          <a:p>
            <a:pPr marL="342900">
              <a:buFont typeface="Wingdings" panose="05000000000000000000" pitchFamily="2" charset="2"/>
              <a:buChar char="Ø"/>
            </a:pPr>
            <a:r>
              <a:rPr lang="en-US" dirty="0"/>
              <a:t>Kong, </a:t>
            </a:r>
            <a:r>
              <a:rPr lang="en-US" dirty="0" err="1"/>
              <a:t>Longin</a:t>
            </a:r>
            <a:r>
              <a:rPr lang="en-US" dirty="0"/>
              <a:t>, et al. [1]:This paper presents a comprehensive survey of Convolutional Neural Networks (CNNs), highlighting their architecture, key components, and various applications.</a:t>
            </a:r>
          </a:p>
          <a:p>
            <a:pPr marL="342900">
              <a:buFont typeface="Wingdings" panose="05000000000000000000" pitchFamily="2" charset="2"/>
              <a:buChar char="Ø"/>
            </a:pPr>
            <a:endParaRPr lang="en-US" dirty="0"/>
          </a:p>
          <a:p>
            <a:pPr marL="342900">
              <a:buFont typeface="Wingdings" panose="05000000000000000000" pitchFamily="2" charset="2"/>
              <a:buChar char="Ø"/>
            </a:pPr>
            <a:r>
              <a:rPr lang="en-US" dirty="0"/>
              <a:t>Alam, M., Moroni, D., </a:t>
            </a:r>
            <a:r>
              <a:rPr lang="en-US" dirty="0" err="1"/>
              <a:t>Pieri</a:t>
            </a:r>
            <a:r>
              <a:rPr lang="en-US" dirty="0"/>
              <a:t>, G., </a:t>
            </a:r>
            <a:r>
              <a:rPr lang="en-US" dirty="0" err="1"/>
              <a:t>Tampucci</a:t>
            </a:r>
            <a:r>
              <a:rPr lang="en-US" dirty="0"/>
              <a:t>, M., Gomes, M., Fonseca, J.,.. . Leone, G. R. (2018). Real Time Smart Car Parking System Integration in Distributed ITS for Smart Cities. Journal of Advanced Transportation, 2018.[2]</a:t>
            </a:r>
          </a:p>
          <a:p>
            <a:pPr marL="342900">
              <a:buFont typeface="Wingdings" panose="05000000000000000000" pitchFamily="2" charset="2"/>
              <a:buChar char="Ø"/>
            </a:pPr>
            <a:endParaRPr lang="en-US" dirty="0"/>
          </a:p>
          <a:p>
            <a:r>
              <a:rPr lang="en-US" dirty="0"/>
              <a:t>www.google.com</a:t>
            </a:r>
            <a:endParaRPr lang="en-IN" dirty="0"/>
          </a:p>
          <a:p>
            <a:r>
              <a:rPr lang="en-US" dirty="0"/>
              <a:t>docs.opencv.org</a:t>
            </a:r>
            <a:endParaRPr lang="en-IN" dirty="0"/>
          </a:p>
          <a:p>
            <a:r>
              <a:rPr lang="en-US" dirty="0"/>
              <a:t>www.youtube.com</a:t>
            </a:r>
            <a:endParaRPr lang="en-IN" dirty="0"/>
          </a:p>
          <a:p>
            <a:r>
              <a:rPr lang="en-US" dirty="0"/>
              <a:t>numpy.org</a:t>
            </a:r>
            <a:endParaRPr lang="en-IN" dirty="0"/>
          </a:p>
          <a:p>
            <a:r>
              <a:rPr lang="en-US" dirty="0"/>
              <a:t>www.geeksforgeeks.org</a:t>
            </a:r>
            <a:endParaRPr lang="en-IN" dirty="0"/>
          </a:p>
          <a:p>
            <a:pPr marL="342900">
              <a:buFont typeface="Wingdings" panose="05000000000000000000" pitchFamily="2" charset="2"/>
              <a:buChar char="Ø"/>
            </a:pPr>
            <a:endParaRPr lang="en-US" dirty="0"/>
          </a:p>
          <a:p>
            <a:pPr lvl="0"/>
            <a:endParaRPr lang="en-US" dirty="0"/>
          </a:p>
          <a:p>
            <a:pPr marL="0" indent="0">
              <a:buNone/>
            </a:pPr>
            <a:endParaRPr lang="en-IN" dirty="0"/>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18</a:t>
            </a:fld>
            <a:endParaRPr lang="en-US" noProof="0" dirty="0"/>
          </a:p>
        </p:txBody>
      </p:sp>
    </p:spTree>
    <p:extLst>
      <p:ext uri="{BB962C8B-B14F-4D97-AF65-F5344CB8AC3E}">
        <p14:creationId xmlns:p14="http://schemas.microsoft.com/office/powerpoint/2010/main" xmlns="" val="106771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4294967295"/>
          </p:nvPr>
        </p:nvSpPr>
        <p:spPr>
          <a:xfrm>
            <a:off x="3735817" y="2347784"/>
            <a:ext cx="4259004" cy="2184228"/>
          </a:xfrm>
        </p:spPr>
        <p:txBody>
          <a:bodyPr>
            <a:normAutofit/>
          </a:bodyPr>
          <a:lstStyle/>
          <a:p>
            <a:pPr marL="0" indent="0" algn="ctr">
              <a:buNone/>
            </a:pPr>
            <a:r>
              <a:rPr lang="en-IN" sz="4800" dirty="0"/>
              <a:t>Thank you</a:t>
            </a:r>
          </a:p>
        </p:txBody>
      </p:sp>
    </p:spTree>
    <p:extLst>
      <p:ext uri="{BB962C8B-B14F-4D97-AF65-F5344CB8AC3E}">
        <p14:creationId xmlns:p14="http://schemas.microsoft.com/office/powerpoint/2010/main" xmlns="" val="96319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ED3C6-003C-4A2D-B351-F00A04BF6251}"/>
              </a:ext>
            </a:extLst>
          </p:cNvPr>
          <p:cNvSpPr>
            <a:spLocks noGrp="1"/>
          </p:cNvSpPr>
          <p:nvPr>
            <p:ph type="title"/>
          </p:nvPr>
        </p:nvSpPr>
        <p:spPr>
          <a:xfrm>
            <a:off x="793795" y="612389"/>
            <a:ext cx="2511380" cy="908820"/>
          </a:xfrm>
        </p:spPr>
        <p:txBody>
          <a:bodyPr>
            <a:normAutofit fontScale="90000"/>
          </a:bodyPr>
          <a:lstStyle/>
          <a:p>
            <a:r>
              <a:rPr lang="en-IN" sz="3100" b="1" dirty="0"/>
              <a:t>Contents:</a:t>
            </a:r>
            <a:r>
              <a:rPr lang="en-IN" dirty="0"/>
              <a:t/>
            </a:r>
            <a:br>
              <a:rPr lang="en-IN" dirty="0"/>
            </a:br>
            <a:endParaRPr lang="en-US" dirty="0"/>
          </a:p>
        </p:txBody>
      </p:sp>
      <p:sp>
        <p:nvSpPr>
          <p:cNvPr id="4" name="Text Placeholder 3">
            <a:extLst>
              <a:ext uri="{FF2B5EF4-FFF2-40B4-BE49-F238E27FC236}">
                <a16:creationId xmlns:a16="http://schemas.microsoft.com/office/drawing/2014/main" xmlns="" id="{44FA16B2-6A61-4B79-B91C-B41F21F14F7D}"/>
              </a:ext>
            </a:extLst>
          </p:cNvPr>
          <p:cNvSpPr>
            <a:spLocks noGrp="1"/>
          </p:cNvSpPr>
          <p:nvPr>
            <p:ph type="body" sz="half" idx="4294967295"/>
          </p:nvPr>
        </p:nvSpPr>
        <p:spPr>
          <a:xfrm>
            <a:off x="0" y="2255838"/>
            <a:ext cx="6610350" cy="3476625"/>
          </a:xfrm>
        </p:spPr>
        <p:txBody>
          <a:bodyPr/>
          <a:lstStyle/>
          <a:p>
            <a:pPr marL="0" indent="0">
              <a:buNone/>
            </a:pPr>
            <a:r>
              <a:rPr lang="en-US" dirty="0"/>
              <a:t>.</a:t>
            </a:r>
          </a:p>
          <a:p>
            <a:endParaRPr lang="en-US" dirty="0"/>
          </a:p>
        </p:txBody>
      </p:sp>
      <p:sp>
        <p:nvSpPr>
          <p:cNvPr id="3" name="Content Placeholder 2"/>
          <p:cNvSpPr>
            <a:spLocks noGrp="1"/>
          </p:cNvSpPr>
          <p:nvPr>
            <p:ph idx="1"/>
          </p:nvPr>
        </p:nvSpPr>
        <p:spPr>
          <a:xfrm>
            <a:off x="1476634" y="1869601"/>
            <a:ext cx="5220729" cy="3921600"/>
          </a:xfrm>
        </p:spPr>
        <p:txBody>
          <a:bodyPr>
            <a:normAutofit/>
          </a:bodyPr>
          <a:lstStyle/>
          <a:p>
            <a:pPr lvl="0"/>
            <a:r>
              <a:rPr lang="en-IN" b="1" dirty="0"/>
              <a:t>Introduction</a:t>
            </a:r>
          </a:p>
          <a:p>
            <a:pPr lvl="0"/>
            <a:r>
              <a:rPr lang="en-IN" b="1" dirty="0"/>
              <a:t>Motivation</a:t>
            </a:r>
            <a:endParaRPr lang="en-IN" dirty="0"/>
          </a:p>
          <a:p>
            <a:pPr lvl="0"/>
            <a:r>
              <a:rPr lang="en-IN" b="1" dirty="0"/>
              <a:t>Requirement analysis specification</a:t>
            </a:r>
          </a:p>
          <a:p>
            <a:pPr lvl="0"/>
            <a:r>
              <a:rPr lang="en-IN" b="1" dirty="0"/>
              <a:t>Dataset Description</a:t>
            </a:r>
          </a:p>
          <a:p>
            <a:pPr lvl="0"/>
            <a:r>
              <a:rPr lang="en-IN" b="1" dirty="0"/>
              <a:t>Implementation &amp; design</a:t>
            </a:r>
            <a:endParaRPr lang="en-IN" dirty="0"/>
          </a:p>
          <a:p>
            <a:pPr lvl="0"/>
            <a:r>
              <a:rPr lang="en-IN" b="1" dirty="0"/>
              <a:t>Results and discussions</a:t>
            </a:r>
            <a:endParaRPr lang="en-IN" dirty="0"/>
          </a:p>
          <a:p>
            <a:pPr lvl="0"/>
            <a:r>
              <a:rPr lang="en-IN" b="1" dirty="0"/>
              <a:t>Conclusion and Future work</a:t>
            </a:r>
            <a:endParaRPr lang="en-IN" dirty="0"/>
          </a:p>
          <a:p>
            <a:pPr lvl="0"/>
            <a:r>
              <a:rPr lang="en-IN" b="1" dirty="0"/>
              <a:t>References</a:t>
            </a:r>
          </a:p>
          <a:p>
            <a:r>
              <a:rPr lang="en-IN" b="1" dirty="0"/>
              <a:t>Acknowledgement </a:t>
            </a:r>
            <a:endParaRPr lang="en-IN" dirty="0"/>
          </a:p>
          <a:p>
            <a:pPr lvl="0"/>
            <a:endParaRPr lang="en-IN" dirty="0"/>
          </a:p>
          <a:p>
            <a:endParaRPr lang="en-IN" dirty="0"/>
          </a:p>
        </p:txBody>
      </p:sp>
      <p:sp>
        <p:nvSpPr>
          <p:cNvPr id="9" name="Slide Number Placeholder 8"/>
          <p:cNvSpPr>
            <a:spLocks noGrp="1"/>
          </p:cNvSpPr>
          <p:nvPr>
            <p:ph type="sldNum" sz="quarter" idx="12"/>
          </p:nvPr>
        </p:nvSpPr>
        <p:spPr/>
        <p:txBody>
          <a:bodyPr/>
          <a:lstStyle/>
          <a:p>
            <a:fld id="{5D99DD2A-B520-4620-9B43-64B657BA2D42}" type="slidenum">
              <a:rPr lang="en-US" noProof="0" smtClean="0"/>
              <a:pPr/>
              <a:t>2</a:t>
            </a:fld>
            <a:endParaRPr lang="en-US" noProof="0" dirty="0"/>
          </a:p>
        </p:txBody>
      </p:sp>
      <p:pic>
        <p:nvPicPr>
          <p:cNvPr id="6" name="Picture 5">
            <a:extLst>
              <a:ext uri="{FF2B5EF4-FFF2-40B4-BE49-F238E27FC236}">
                <a16:creationId xmlns:a16="http://schemas.microsoft.com/office/drawing/2014/main" xmlns="" id="{C05D7ABC-C7FA-CD7E-6826-7E49CEEEBA7E}"/>
              </a:ext>
            </a:extLst>
          </p:cNvPr>
          <p:cNvPicPr>
            <a:picLocks noChangeAspect="1"/>
          </p:cNvPicPr>
          <p:nvPr/>
        </p:nvPicPr>
        <p:blipFill>
          <a:blip r:embed="rId2"/>
          <a:stretch>
            <a:fillRect/>
          </a:stretch>
        </p:blipFill>
        <p:spPr>
          <a:xfrm>
            <a:off x="5551581" y="2150017"/>
            <a:ext cx="6486390" cy="3360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73389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ED3C6-003C-4A2D-B351-F00A04BF6251}"/>
              </a:ext>
            </a:extLst>
          </p:cNvPr>
          <p:cNvSpPr>
            <a:spLocks noGrp="1"/>
          </p:cNvSpPr>
          <p:nvPr>
            <p:ph type="title"/>
          </p:nvPr>
        </p:nvSpPr>
        <p:spPr>
          <a:xfrm>
            <a:off x="621792" y="700496"/>
            <a:ext cx="6284890" cy="850082"/>
          </a:xfrm>
        </p:spPr>
        <p:txBody>
          <a:bodyPr>
            <a:normAutofit fontScale="90000"/>
          </a:bodyPr>
          <a:lstStyle/>
          <a:p>
            <a:r>
              <a:rPr lang="en-IN" sz="2800" b="1" dirty="0"/>
              <a:t>INTRODUCTION/DOMAIN DESCRIPTION:</a:t>
            </a:r>
            <a:r>
              <a:rPr lang="en-IN" dirty="0"/>
              <a:t/>
            </a:r>
            <a:br>
              <a:rPr lang="en-IN" dirty="0"/>
            </a:br>
            <a:endParaRPr lang="en-US" dirty="0"/>
          </a:p>
        </p:txBody>
      </p:sp>
      <p:sp>
        <p:nvSpPr>
          <p:cNvPr id="4" name="Text Placeholder 3">
            <a:extLst>
              <a:ext uri="{FF2B5EF4-FFF2-40B4-BE49-F238E27FC236}">
                <a16:creationId xmlns:a16="http://schemas.microsoft.com/office/drawing/2014/main" xmlns="" id="{44FA16B2-6A61-4B79-B91C-B41F21F14F7D}"/>
              </a:ext>
            </a:extLst>
          </p:cNvPr>
          <p:cNvSpPr>
            <a:spLocks noGrp="1"/>
          </p:cNvSpPr>
          <p:nvPr>
            <p:ph type="body" sz="half" idx="4294967295"/>
          </p:nvPr>
        </p:nvSpPr>
        <p:spPr>
          <a:xfrm>
            <a:off x="0" y="2255838"/>
            <a:ext cx="6610350" cy="3476625"/>
          </a:xfrm>
        </p:spPr>
        <p:txBody>
          <a:bodyPr/>
          <a:lstStyle/>
          <a:p>
            <a:pPr marL="0" indent="0">
              <a:buNone/>
            </a:pPr>
            <a:r>
              <a:rPr lang="en-US" dirty="0"/>
              <a:t>.</a:t>
            </a:r>
          </a:p>
          <a:p>
            <a:endParaRPr lang="en-US" dirty="0"/>
          </a:p>
        </p:txBody>
      </p:sp>
      <p:sp>
        <p:nvSpPr>
          <p:cNvPr id="3" name="Content Placeholder 2"/>
          <p:cNvSpPr>
            <a:spLocks noGrp="1"/>
          </p:cNvSpPr>
          <p:nvPr>
            <p:ph idx="1"/>
          </p:nvPr>
        </p:nvSpPr>
        <p:spPr>
          <a:xfrm>
            <a:off x="1679990" y="1985511"/>
            <a:ext cx="8671919" cy="4262889"/>
          </a:xfrm>
        </p:spPr>
        <p:txBody>
          <a:bodyPr>
            <a:normAutofit/>
          </a:bodyPr>
          <a:lstStyle/>
          <a:p>
            <a:r>
              <a:rPr lang="en-US" sz="2000" dirty="0"/>
              <a:t>Welcome to our presentation on the Smart Car Parking System. With the increasing demand for efficient parking solutions in urban areas, traditional methods often fall short, leading to frustration, wasted time, and traffic congestion.</a:t>
            </a:r>
          </a:p>
          <a:p>
            <a:r>
              <a:rPr lang="en-US" sz="2000" dirty="0"/>
              <a:t>Our project aims to revolutionize the parking experience with a smooth user interface that allows users to easily book a parking slot at their destination.</a:t>
            </a:r>
          </a:p>
          <a:p>
            <a:r>
              <a:rPr lang="en-US" sz="2000" dirty="0"/>
              <a:t>In our project we have mainly focused on the </a:t>
            </a:r>
            <a:r>
              <a:rPr lang="en-US" sz="2000" b="1" dirty="0"/>
              <a:t>Machine learning </a:t>
            </a:r>
            <a:r>
              <a:rPr lang="en-US" sz="2000" dirty="0"/>
              <a:t>for the car detection, </a:t>
            </a:r>
            <a:r>
              <a:rPr lang="en-US" sz="2000" b="1" dirty="0"/>
              <a:t>Database Management System </a:t>
            </a:r>
            <a:r>
              <a:rPr lang="en-US" sz="2000" dirty="0"/>
              <a:t>for storing the user’s data, the data of the locations and </a:t>
            </a:r>
            <a:r>
              <a:rPr lang="en-US" sz="2000" b="1" dirty="0"/>
              <a:t>Web Designing</a:t>
            </a:r>
            <a:r>
              <a:rPr lang="en-US" sz="2000" dirty="0"/>
              <a:t> to make a user friendly interface.</a:t>
            </a:r>
          </a:p>
          <a:p>
            <a:endParaRPr lang="en-US" sz="2000" dirty="0"/>
          </a:p>
        </p:txBody>
      </p:sp>
      <p:sp>
        <p:nvSpPr>
          <p:cNvPr id="8" name="Slide Number Placeholder 7"/>
          <p:cNvSpPr>
            <a:spLocks noGrp="1"/>
          </p:cNvSpPr>
          <p:nvPr>
            <p:ph type="sldNum" sz="quarter" idx="12"/>
          </p:nvPr>
        </p:nvSpPr>
        <p:spPr/>
        <p:txBody>
          <a:bodyPr/>
          <a:lstStyle/>
          <a:p>
            <a:fld id="{5D99DD2A-B520-4620-9B43-64B657BA2D42}" type="slidenum">
              <a:rPr lang="en-US" noProof="0" smtClean="0"/>
              <a:pPr/>
              <a:t>3</a:t>
            </a:fld>
            <a:endParaRPr lang="en-US" noProof="0" dirty="0"/>
          </a:p>
        </p:txBody>
      </p:sp>
    </p:spTree>
    <p:extLst>
      <p:ext uri="{BB962C8B-B14F-4D97-AF65-F5344CB8AC3E}">
        <p14:creationId xmlns:p14="http://schemas.microsoft.com/office/powerpoint/2010/main" xmlns="" val="65560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737" y="225359"/>
            <a:ext cx="9547123" cy="2315156"/>
          </a:xfrm>
        </p:spPr>
        <p:txBody>
          <a:bodyPr>
            <a:normAutofit/>
          </a:bodyPr>
          <a:lstStyle/>
          <a:p>
            <a:r>
              <a:rPr lang="en-IN" sz="2800" b="1" dirty="0"/>
              <a:t>Motivation:</a:t>
            </a:r>
            <a:br>
              <a:rPr lang="en-IN" sz="2800" b="1" dirty="0"/>
            </a:br>
            <a:r>
              <a:rPr lang="en-IN" sz="2800" b="1" dirty="0"/>
              <a:t/>
            </a:r>
            <a:br>
              <a:rPr lang="en-IN" sz="2800" b="1" dirty="0"/>
            </a:br>
            <a:r>
              <a:rPr lang="en-IN" sz="1600" b="1" cap="none" dirty="0"/>
              <a:t>Kolkata is 6</a:t>
            </a:r>
            <a:r>
              <a:rPr lang="en-IN" sz="1600" b="1" cap="none" baseline="30000" dirty="0"/>
              <a:t>th</a:t>
            </a:r>
            <a:r>
              <a:rPr lang="en-IN" sz="1600" b="1" cap="none" dirty="0"/>
              <a:t> in the ranking of the car thefts in India. If the cars are parked only in the destined places we can reduce this number. That’s why we found a smart design that can be applicable for parking the cars that can reduce this amount and this is the motivation for our project work.</a:t>
            </a:r>
            <a:endParaRPr lang="en-IN" sz="2800" dirty="0"/>
          </a:p>
        </p:txBody>
      </p:sp>
      <p:pic>
        <p:nvPicPr>
          <p:cNvPr id="13" name="Content Placeholder 12">
            <a:extLst>
              <a:ext uri="{FF2B5EF4-FFF2-40B4-BE49-F238E27FC236}">
                <a16:creationId xmlns:a16="http://schemas.microsoft.com/office/drawing/2014/main" xmlns="" id="{902D39CF-357F-06E1-E66F-24A381BD3BD6}"/>
              </a:ext>
            </a:extLst>
          </p:cNvPr>
          <p:cNvPicPr>
            <a:picLocks noGrp="1" noChangeAspect="1"/>
          </p:cNvPicPr>
          <p:nvPr>
            <p:ph idx="1"/>
          </p:nvPr>
        </p:nvPicPr>
        <p:blipFill>
          <a:blip r:embed="rId2"/>
          <a:stretch>
            <a:fillRect/>
          </a:stretch>
        </p:blipFill>
        <p:spPr>
          <a:xfrm>
            <a:off x="333747" y="5108509"/>
            <a:ext cx="5022015" cy="1524132"/>
          </a:xfrm>
        </p:spPr>
      </p:pic>
      <p:sp>
        <p:nvSpPr>
          <p:cNvPr id="5" name="Slide Number Placeholder 4"/>
          <p:cNvSpPr>
            <a:spLocks noGrp="1"/>
          </p:cNvSpPr>
          <p:nvPr>
            <p:ph type="sldNum" sz="quarter" idx="12"/>
          </p:nvPr>
        </p:nvSpPr>
        <p:spPr/>
        <p:txBody>
          <a:bodyPr/>
          <a:lstStyle/>
          <a:p>
            <a:fld id="{5D99DD2A-B520-4620-9B43-64B657BA2D42}" type="slidenum">
              <a:rPr lang="en-US" noProof="0" smtClean="0"/>
              <a:pPr/>
              <a:t>4</a:t>
            </a:fld>
            <a:endParaRPr lang="en-US" noProof="0" dirty="0"/>
          </a:p>
        </p:txBody>
      </p:sp>
      <p:pic>
        <p:nvPicPr>
          <p:cNvPr id="11" name="Picture 10">
            <a:extLst>
              <a:ext uri="{FF2B5EF4-FFF2-40B4-BE49-F238E27FC236}">
                <a16:creationId xmlns:a16="http://schemas.microsoft.com/office/drawing/2014/main" xmlns="" id="{36A8DC59-049B-AA0A-8577-0146AEE551C9}"/>
              </a:ext>
            </a:extLst>
          </p:cNvPr>
          <p:cNvPicPr>
            <a:picLocks noChangeAspect="1"/>
          </p:cNvPicPr>
          <p:nvPr/>
        </p:nvPicPr>
        <p:blipFill>
          <a:blip r:embed="rId3"/>
          <a:stretch>
            <a:fillRect/>
          </a:stretch>
        </p:blipFill>
        <p:spPr>
          <a:xfrm>
            <a:off x="333747" y="2540515"/>
            <a:ext cx="7775741" cy="2377646"/>
          </a:xfrm>
          <a:prstGeom prst="rect">
            <a:avLst/>
          </a:prstGeom>
        </p:spPr>
      </p:pic>
      <p:pic>
        <p:nvPicPr>
          <p:cNvPr id="3" name="Picture 2">
            <a:extLst>
              <a:ext uri="{FF2B5EF4-FFF2-40B4-BE49-F238E27FC236}">
                <a16:creationId xmlns:a16="http://schemas.microsoft.com/office/drawing/2014/main" xmlns="" id="{20AF8F01-2675-8F5B-52DA-EAF9DAED2B40}"/>
              </a:ext>
            </a:extLst>
          </p:cNvPr>
          <p:cNvPicPr>
            <a:picLocks noChangeAspect="1"/>
          </p:cNvPicPr>
          <p:nvPr/>
        </p:nvPicPr>
        <p:blipFill>
          <a:blip r:embed="rId4"/>
          <a:stretch>
            <a:fillRect/>
          </a:stretch>
        </p:blipFill>
        <p:spPr>
          <a:xfrm>
            <a:off x="8950092" y="3102272"/>
            <a:ext cx="2631934" cy="1684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65841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78200-0985-4DED-A84B-D6ADED92FAE6}"/>
              </a:ext>
            </a:extLst>
          </p:cNvPr>
          <p:cNvSpPr>
            <a:spLocks noGrp="1"/>
          </p:cNvSpPr>
          <p:nvPr>
            <p:ph type="title"/>
          </p:nvPr>
        </p:nvSpPr>
        <p:spPr>
          <a:xfrm>
            <a:off x="0" y="927100"/>
            <a:ext cx="7340599" cy="609600"/>
          </a:xfrm>
        </p:spPr>
        <p:txBody>
          <a:bodyPr>
            <a:normAutofit/>
          </a:bodyPr>
          <a:lstStyle/>
          <a:p>
            <a:r>
              <a:rPr lang="en-IN" sz="2800" b="1" cap="none" dirty="0">
                <a:solidFill>
                  <a:prstClr val="white"/>
                </a:solidFill>
              </a:rPr>
              <a:t>REQUIREMENT ANALYSIS SPECIFICATION:</a:t>
            </a:r>
            <a:endParaRPr lang="en-IN" sz="2800" b="1" dirty="0"/>
          </a:p>
        </p:txBody>
      </p:sp>
      <p:sp>
        <p:nvSpPr>
          <p:cNvPr id="3" name="Content Placeholder 2">
            <a:extLst>
              <a:ext uri="{FF2B5EF4-FFF2-40B4-BE49-F238E27FC236}">
                <a16:creationId xmlns:a16="http://schemas.microsoft.com/office/drawing/2014/main" xmlns="" id="{90E8A47E-9D4A-4D70-B23A-B0AC3757292F}"/>
              </a:ext>
            </a:extLst>
          </p:cNvPr>
          <p:cNvSpPr>
            <a:spLocks noGrp="1"/>
          </p:cNvSpPr>
          <p:nvPr>
            <p:ph idx="1"/>
          </p:nvPr>
        </p:nvSpPr>
        <p:spPr>
          <a:xfrm>
            <a:off x="530942" y="1765133"/>
            <a:ext cx="4561011" cy="4321902"/>
          </a:xfrm>
        </p:spPr>
        <p:txBody>
          <a:bodyPr>
            <a:normAutofit lnSpcReduction="10000"/>
          </a:bodyPr>
          <a:lstStyle/>
          <a:p>
            <a:pPr marL="57150" indent="0">
              <a:buNone/>
            </a:pPr>
            <a:r>
              <a:rPr lang="en-US" sz="2400" dirty="0"/>
              <a:t>Frontend</a:t>
            </a:r>
          </a:p>
          <a:p>
            <a:pPr marL="57150" indent="0">
              <a:buNone/>
            </a:pPr>
            <a:r>
              <a:rPr lang="en-US" dirty="0"/>
              <a:t>		 React</a:t>
            </a:r>
          </a:p>
          <a:p>
            <a:pPr marL="57150" indent="0">
              <a:buNone/>
            </a:pPr>
            <a:r>
              <a:rPr lang="en-US" sz="2400" dirty="0"/>
              <a:t>Backend</a:t>
            </a:r>
            <a:r>
              <a:rPr lang="en-US" sz="2000" dirty="0"/>
              <a:t> </a:t>
            </a:r>
          </a:p>
          <a:p>
            <a:pPr marL="57150" indent="0">
              <a:buNone/>
            </a:pPr>
            <a:r>
              <a:rPr lang="en-US" dirty="0"/>
              <a:t>		Node.js version 20.11.1</a:t>
            </a:r>
          </a:p>
          <a:p>
            <a:pPr marL="57150" indent="0">
              <a:buNone/>
            </a:pPr>
            <a:r>
              <a:rPr lang="en-US" dirty="0"/>
              <a:t>		Express version 4.19.2</a:t>
            </a:r>
          </a:p>
          <a:p>
            <a:pPr marL="57150" indent="0">
              <a:buNone/>
            </a:pPr>
            <a:r>
              <a:rPr lang="en-US" dirty="0"/>
              <a:t>		Mongoose version 8.4.0</a:t>
            </a:r>
          </a:p>
          <a:p>
            <a:pPr marL="57150" indent="0">
              <a:buNone/>
            </a:pPr>
            <a:r>
              <a:rPr lang="en-US" sz="2400" dirty="0"/>
              <a:t>Database</a:t>
            </a:r>
          </a:p>
          <a:p>
            <a:pPr marL="57150" indent="0">
              <a:buNone/>
            </a:pPr>
            <a:r>
              <a:rPr lang="en-US" dirty="0"/>
              <a:t>		 MongoDB</a:t>
            </a:r>
          </a:p>
          <a:p>
            <a:pPr marL="57150" indent="0">
              <a:buNone/>
            </a:pPr>
            <a:r>
              <a:rPr lang="en-US" sz="2400" dirty="0"/>
              <a:t>Browser </a:t>
            </a:r>
          </a:p>
          <a:p>
            <a:pPr marL="57150" indent="0">
              <a:buNone/>
            </a:pPr>
            <a:r>
              <a:rPr lang="en-US" dirty="0"/>
              <a:t>		 Internet Explorer and Others</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pPr/>
              <a:t>5</a:t>
            </a:fld>
            <a:endParaRPr lang="en-US" noProof="0" dirty="0"/>
          </a:p>
        </p:txBody>
      </p:sp>
      <p:cxnSp>
        <p:nvCxnSpPr>
          <p:cNvPr id="5" name="Straight Connector 4">
            <a:extLst>
              <a:ext uri="{FF2B5EF4-FFF2-40B4-BE49-F238E27FC236}">
                <a16:creationId xmlns:a16="http://schemas.microsoft.com/office/drawing/2014/main" xmlns="" id="{98A3CEF4-F2C9-D309-23AF-1F63E06A9FDD}"/>
              </a:ext>
            </a:extLst>
          </p:cNvPr>
          <p:cNvCxnSpPr/>
          <p:nvPr/>
        </p:nvCxnSpPr>
        <p:spPr>
          <a:xfrm>
            <a:off x="5728447" y="1945341"/>
            <a:ext cx="0" cy="406101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11338484-F8BF-392D-1FC5-90E59EC26AB0}"/>
              </a:ext>
            </a:extLst>
          </p:cNvPr>
          <p:cNvSpPr txBox="1"/>
          <p:nvPr/>
        </p:nvSpPr>
        <p:spPr>
          <a:xfrm>
            <a:off x="6759388" y="1945341"/>
            <a:ext cx="4634753" cy="1477328"/>
          </a:xfrm>
          <a:prstGeom prst="rect">
            <a:avLst/>
          </a:prstGeom>
          <a:noFill/>
        </p:spPr>
        <p:txBody>
          <a:bodyPr wrap="square" rtlCol="0">
            <a:spAutoFit/>
          </a:bodyPr>
          <a:lstStyle/>
          <a:p>
            <a:r>
              <a:rPr lang="en-US" sz="2400" dirty="0"/>
              <a:t>User Requirements:</a:t>
            </a:r>
          </a:p>
          <a:p>
            <a:r>
              <a:rPr lang="en-US" sz="2400" dirty="0"/>
              <a:t>			</a:t>
            </a:r>
            <a:r>
              <a:rPr lang="en-US" dirty="0"/>
              <a:t>Internet Browser </a:t>
            </a:r>
          </a:p>
          <a:p>
            <a:r>
              <a:rPr lang="en-US" dirty="0"/>
              <a:t>			&amp; Some knowledge of English</a:t>
            </a:r>
            <a:r>
              <a:rPr lang="en-US" sz="2400" dirty="0"/>
              <a:t>	</a:t>
            </a:r>
            <a:endParaRPr lang="en-IN" dirty="0"/>
          </a:p>
        </p:txBody>
      </p:sp>
    </p:spTree>
    <p:extLst>
      <p:ext uri="{BB962C8B-B14F-4D97-AF65-F5344CB8AC3E}">
        <p14:creationId xmlns:p14="http://schemas.microsoft.com/office/powerpoint/2010/main" xmlns="" val="58873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3148AB6-92C5-D47C-4F8F-03DCA6C04CCE}"/>
              </a:ext>
            </a:extLst>
          </p:cNvPr>
          <p:cNvPicPr>
            <a:picLocks noChangeAspect="1"/>
          </p:cNvPicPr>
          <p:nvPr/>
        </p:nvPicPr>
        <p:blipFill>
          <a:blip r:embed="rId2"/>
          <a:stretch>
            <a:fillRect/>
          </a:stretch>
        </p:blipFill>
        <p:spPr>
          <a:xfrm>
            <a:off x="3013427" y="1158240"/>
            <a:ext cx="8085170" cy="4934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xmlns="" id="{D3A9C872-6AE4-8522-DF25-B7E350A2A6C8}"/>
              </a:ext>
            </a:extLst>
          </p:cNvPr>
          <p:cNvSpPr txBox="1"/>
          <p:nvPr/>
        </p:nvSpPr>
        <p:spPr>
          <a:xfrm>
            <a:off x="1158240" y="511637"/>
            <a:ext cx="5059680" cy="523220"/>
          </a:xfrm>
          <a:prstGeom prst="rect">
            <a:avLst/>
          </a:prstGeom>
          <a:noFill/>
        </p:spPr>
        <p:txBody>
          <a:bodyPr wrap="square" rtlCol="0">
            <a:spAutoFit/>
          </a:bodyPr>
          <a:lstStyle/>
          <a:p>
            <a:r>
              <a:rPr lang="en-US" sz="2800" b="1" dirty="0">
                <a:latin typeface="+mj-lt"/>
              </a:rPr>
              <a:t>Components of our System:</a:t>
            </a:r>
            <a:endParaRPr lang="en-IN" sz="2800" b="1" dirty="0">
              <a:latin typeface="+mj-lt"/>
            </a:endParaRPr>
          </a:p>
        </p:txBody>
      </p:sp>
    </p:spTree>
    <p:extLst>
      <p:ext uri="{BB962C8B-B14F-4D97-AF65-F5344CB8AC3E}">
        <p14:creationId xmlns:p14="http://schemas.microsoft.com/office/powerpoint/2010/main" xmlns="" val="313511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9C792F4-6617-9312-B082-440608B255DE}"/>
              </a:ext>
            </a:extLst>
          </p:cNvPr>
          <p:cNvSpPr txBox="1"/>
          <p:nvPr/>
        </p:nvSpPr>
        <p:spPr>
          <a:xfrm>
            <a:off x="636494" y="313765"/>
            <a:ext cx="2178424" cy="461665"/>
          </a:xfrm>
          <a:prstGeom prst="rect">
            <a:avLst/>
          </a:prstGeom>
          <a:noFill/>
        </p:spPr>
        <p:txBody>
          <a:bodyPr wrap="square" rtlCol="0">
            <a:spAutoFit/>
          </a:bodyPr>
          <a:lstStyle/>
          <a:p>
            <a:r>
              <a:rPr lang="en-US" sz="2400" b="1" dirty="0"/>
              <a:t>FLOW CHART</a:t>
            </a:r>
            <a:endParaRPr lang="en-IN" sz="2400" b="1" dirty="0"/>
          </a:p>
        </p:txBody>
      </p:sp>
      <p:pic>
        <p:nvPicPr>
          <p:cNvPr id="6" name="Picture 5">
            <a:extLst>
              <a:ext uri="{FF2B5EF4-FFF2-40B4-BE49-F238E27FC236}">
                <a16:creationId xmlns:a16="http://schemas.microsoft.com/office/drawing/2014/main" xmlns="" id="{3667887C-2F18-145F-7671-CEED61BC7F5D}"/>
              </a:ext>
            </a:extLst>
          </p:cNvPr>
          <p:cNvPicPr>
            <a:picLocks noChangeAspect="1"/>
          </p:cNvPicPr>
          <p:nvPr/>
        </p:nvPicPr>
        <p:blipFill>
          <a:blip r:embed="rId2"/>
          <a:stretch>
            <a:fillRect/>
          </a:stretch>
        </p:blipFill>
        <p:spPr>
          <a:xfrm>
            <a:off x="1992574" y="901195"/>
            <a:ext cx="4448838" cy="5759014"/>
          </a:xfrm>
          <a:prstGeom prst="rect">
            <a:avLst/>
          </a:prstGeom>
        </p:spPr>
      </p:pic>
      <p:pic>
        <p:nvPicPr>
          <p:cNvPr id="8" name="Picture 7">
            <a:extLst>
              <a:ext uri="{FF2B5EF4-FFF2-40B4-BE49-F238E27FC236}">
                <a16:creationId xmlns:a16="http://schemas.microsoft.com/office/drawing/2014/main" xmlns="" id="{5CCA6435-03B2-8D18-F0A7-D1FC8C230801}"/>
              </a:ext>
            </a:extLst>
          </p:cNvPr>
          <p:cNvPicPr>
            <a:picLocks noChangeAspect="1"/>
          </p:cNvPicPr>
          <p:nvPr/>
        </p:nvPicPr>
        <p:blipFill>
          <a:blip r:embed="rId3"/>
          <a:stretch>
            <a:fillRect/>
          </a:stretch>
        </p:blipFill>
        <p:spPr>
          <a:xfrm>
            <a:off x="6437178" y="901739"/>
            <a:ext cx="4448838" cy="5759014"/>
          </a:xfrm>
          <a:prstGeom prst="rect">
            <a:avLst/>
          </a:prstGeom>
        </p:spPr>
      </p:pic>
    </p:spTree>
    <p:extLst>
      <p:ext uri="{BB962C8B-B14F-4D97-AF65-F5344CB8AC3E}">
        <p14:creationId xmlns:p14="http://schemas.microsoft.com/office/powerpoint/2010/main" xmlns="" val="410851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5D99DD2A-B520-4620-9B43-64B657BA2D42}" type="slidenum">
              <a:rPr lang="en-US" noProof="0" smtClean="0"/>
              <a:pPr/>
              <a:t>8</a:t>
            </a:fld>
            <a:endParaRPr lang="en-US" noProof="0" dirty="0"/>
          </a:p>
        </p:txBody>
      </p:sp>
      <p:sp>
        <p:nvSpPr>
          <p:cNvPr id="2" name="TextBox 1">
            <a:extLst>
              <a:ext uri="{FF2B5EF4-FFF2-40B4-BE49-F238E27FC236}">
                <a16:creationId xmlns:a16="http://schemas.microsoft.com/office/drawing/2014/main" xmlns="" id="{B278D052-4249-68CC-0E67-96FA52B793EA}"/>
              </a:ext>
            </a:extLst>
          </p:cNvPr>
          <p:cNvSpPr txBox="1"/>
          <p:nvPr/>
        </p:nvSpPr>
        <p:spPr>
          <a:xfrm>
            <a:off x="802640" y="436880"/>
            <a:ext cx="8087360" cy="461665"/>
          </a:xfrm>
          <a:prstGeom prst="rect">
            <a:avLst/>
          </a:prstGeom>
          <a:noFill/>
        </p:spPr>
        <p:txBody>
          <a:bodyPr wrap="square" rtlCol="0">
            <a:spAutoFit/>
          </a:bodyPr>
          <a:lstStyle/>
          <a:p>
            <a:r>
              <a:rPr lang="en-US" sz="2400" b="1" dirty="0"/>
              <a:t>Data collection for the training purpose of car classification</a:t>
            </a:r>
            <a:endParaRPr lang="en-IN" sz="2400" b="1" dirty="0"/>
          </a:p>
        </p:txBody>
      </p:sp>
      <p:sp>
        <p:nvSpPr>
          <p:cNvPr id="3" name="TextBox 2">
            <a:extLst>
              <a:ext uri="{FF2B5EF4-FFF2-40B4-BE49-F238E27FC236}">
                <a16:creationId xmlns:a16="http://schemas.microsoft.com/office/drawing/2014/main" xmlns="" id="{F96F01A7-FD3A-F3AC-FDBB-B9577A1B2D88}"/>
              </a:ext>
            </a:extLst>
          </p:cNvPr>
          <p:cNvSpPr txBox="1"/>
          <p:nvPr/>
        </p:nvSpPr>
        <p:spPr>
          <a:xfrm>
            <a:off x="909320" y="1325265"/>
            <a:ext cx="7437120" cy="1200329"/>
          </a:xfrm>
          <a:prstGeom prst="rect">
            <a:avLst/>
          </a:prstGeom>
          <a:noFill/>
        </p:spPr>
        <p:txBody>
          <a:bodyPr wrap="square" rtlCol="0">
            <a:spAutoFit/>
          </a:bodyPr>
          <a:lstStyle/>
          <a:p>
            <a:r>
              <a:rPr lang="en-US" dirty="0"/>
              <a:t>We collect car and non-car image for two different dataset one for training purpose another for validations purpose . The training images are </a:t>
            </a:r>
            <a:r>
              <a:rPr lang="en-US" dirty="0">
                <a:latin typeface="Aptos Narrow" panose="020B0004020202020204" pitchFamily="34" charset="0"/>
              </a:rPr>
              <a:t>1436</a:t>
            </a:r>
            <a:r>
              <a:rPr lang="en-US" dirty="0"/>
              <a:t> belong to two class(</a:t>
            </a:r>
            <a:r>
              <a:rPr lang="en-US" dirty="0" err="1"/>
              <a:t>car,non</a:t>
            </a:r>
            <a:r>
              <a:rPr lang="en-US" dirty="0"/>
              <a:t>-car).the validation images are</a:t>
            </a:r>
            <a:r>
              <a:rPr lang="en-US" dirty="0">
                <a:latin typeface="Aptos Display" panose="020B0004020202020204" pitchFamily="34" charset="0"/>
              </a:rPr>
              <a:t> 360 </a:t>
            </a:r>
            <a:r>
              <a:rPr lang="en-US" dirty="0"/>
              <a:t>belongs to two class(</a:t>
            </a:r>
            <a:r>
              <a:rPr lang="en-US" dirty="0" err="1"/>
              <a:t>car,non</a:t>
            </a:r>
            <a:r>
              <a:rPr lang="en-US" dirty="0"/>
              <a:t>-car). </a:t>
            </a:r>
            <a:endParaRPr lang="en-IN" dirty="0"/>
          </a:p>
        </p:txBody>
      </p:sp>
      <p:pic>
        <p:nvPicPr>
          <p:cNvPr id="5" name="Picture 4">
            <a:extLst>
              <a:ext uri="{FF2B5EF4-FFF2-40B4-BE49-F238E27FC236}">
                <a16:creationId xmlns:a16="http://schemas.microsoft.com/office/drawing/2014/main" xmlns="" id="{3E62B05B-60EA-4DCA-5643-725857B53807}"/>
              </a:ext>
            </a:extLst>
          </p:cNvPr>
          <p:cNvPicPr>
            <a:picLocks noChangeAspect="1"/>
          </p:cNvPicPr>
          <p:nvPr/>
        </p:nvPicPr>
        <p:blipFill>
          <a:blip r:embed="rId2"/>
          <a:stretch>
            <a:fillRect/>
          </a:stretch>
        </p:blipFill>
        <p:spPr>
          <a:xfrm>
            <a:off x="2655479" y="2568750"/>
            <a:ext cx="7092369" cy="822126"/>
          </a:xfrm>
          <a:prstGeom prst="rect">
            <a:avLst/>
          </a:prstGeom>
        </p:spPr>
      </p:pic>
      <p:pic>
        <p:nvPicPr>
          <p:cNvPr id="7" name="Picture 6">
            <a:extLst>
              <a:ext uri="{FF2B5EF4-FFF2-40B4-BE49-F238E27FC236}">
                <a16:creationId xmlns:a16="http://schemas.microsoft.com/office/drawing/2014/main" xmlns="" id="{00A15D0A-FB82-8A9A-AFE4-8FE9429E5FC9}"/>
              </a:ext>
            </a:extLst>
          </p:cNvPr>
          <p:cNvPicPr>
            <a:picLocks noChangeAspect="1"/>
          </p:cNvPicPr>
          <p:nvPr/>
        </p:nvPicPr>
        <p:blipFill>
          <a:blip r:embed="rId3"/>
          <a:stretch>
            <a:fillRect/>
          </a:stretch>
        </p:blipFill>
        <p:spPr>
          <a:xfrm>
            <a:off x="3271519" y="3582673"/>
            <a:ext cx="5860288" cy="2956816"/>
          </a:xfrm>
          <a:prstGeom prst="rect">
            <a:avLst/>
          </a:prstGeom>
        </p:spPr>
      </p:pic>
    </p:spTree>
    <p:extLst>
      <p:ext uri="{BB962C8B-B14F-4D97-AF65-F5344CB8AC3E}">
        <p14:creationId xmlns:p14="http://schemas.microsoft.com/office/powerpoint/2010/main" xmlns="" val="274770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13AAFBB-CC16-276F-59AB-C857C1BA3C23}"/>
              </a:ext>
            </a:extLst>
          </p:cNvPr>
          <p:cNvSpPr txBox="1"/>
          <p:nvPr/>
        </p:nvSpPr>
        <p:spPr>
          <a:xfrm>
            <a:off x="1219200" y="528320"/>
            <a:ext cx="5638800" cy="523220"/>
          </a:xfrm>
          <a:prstGeom prst="rect">
            <a:avLst/>
          </a:prstGeom>
          <a:noFill/>
        </p:spPr>
        <p:txBody>
          <a:bodyPr wrap="square" rtlCol="0">
            <a:spAutoFit/>
          </a:bodyPr>
          <a:lstStyle/>
          <a:p>
            <a:r>
              <a:rPr lang="en-US" sz="2800" b="1" dirty="0">
                <a:latin typeface="+mj-lt"/>
              </a:rPr>
              <a:t>Car classification environment:</a:t>
            </a:r>
            <a:endParaRPr lang="en-IN" sz="2800" b="1" dirty="0">
              <a:latin typeface="+mj-lt"/>
            </a:endParaRPr>
          </a:p>
        </p:txBody>
      </p:sp>
      <p:sp>
        <p:nvSpPr>
          <p:cNvPr id="5" name="TextBox 4">
            <a:extLst>
              <a:ext uri="{FF2B5EF4-FFF2-40B4-BE49-F238E27FC236}">
                <a16:creationId xmlns:a16="http://schemas.microsoft.com/office/drawing/2014/main" xmlns="" id="{00659520-CE4A-8E08-A8D5-1A77C139805F}"/>
              </a:ext>
            </a:extLst>
          </p:cNvPr>
          <p:cNvSpPr txBox="1"/>
          <p:nvPr/>
        </p:nvSpPr>
        <p:spPr>
          <a:xfrm>
            <a:off x="1249680" y="1534160"/>
            <a:ext cx="9387840" cy="1477328"/>
          </a:xfrm>
          <a:prstGeom prst="rect">
            <a:avLst/>
          </a:prstGeom>
          <a:noFill/>
        </p:spPr>
        <p:txBody>
          <a:bodyPr wrap="square" rtlCol="0">
            <a:spAutoFit/>
          </a:bodyPr>
          <a:lstStyle/>
          <a:p>
            <a:r>
              <a:rPr lang="en-US" dirty="0"/>
              <a:t>For the classification of car we have used the </a:t>
            </a:r>
            <a:r>
              <a:rPr lang="en-US" b="1" dirty="0"/>
              <a:t>Convolutional Neural Network (CNN) Model</a:t>
            </a:r>
          </a:p>
          <a:p>
            <a:endParaRPr lang="en-US" b="1" dirty="0"/>
          </a:p>
          <a:p>
            <a:pPr marL="285750" indent="-285750">
              <a:buFont typeface="Wingdings" panose="05000000000000000000" pitchFamily="2" charset="2"/>
              <a:buChar char="Ø"/>
            </a:pPr>
            <a:r>
              <a:rPr lang="en-US" b="1" dirty="0"/>
              <a:t>A Convolutional Neural Network (CNN) is a type of Deep Learning neural network architecture commonly used in Computer Vision. Computer vision is a field of Artificial Intelligence that enables a computer to understand and interpret the image or visual data. </a:t>
            </a:r>
            <a:endParaRPr lang="en-IN" b="1" dirty="0"/>
          </a:p>
        </p:txBody>
      </p:sp>
      <p:pic>
        <p:nvPicPr>
          <p:cNvPr id="7" name="Picture 6">
            <a:extLst>
              <a:ext uri="{FF2B5EF4-FFF2-40B4-BE49-F238E27FC236}">
                <a16:creationId xmlns:a16="http://schemas.microsoft.com/office/drawing/2014/main" xmlns="" id="{8E0A22D2-509A-2AC8-7D9F-89DF07445494}"/>
              </a:ext>
            </a:extLst>
          </p:cNvPr>
          <p:cNvPicPr>
            <a:picLocks noChangeAspect="1"/>
          </p:cNvPicPr>
          <p:nvPr/>
        </p:nvPicPr>
        <p:blipFill>
          <a:blip r:embed="rId2"/>
          <a:stretch>
            <a:fillRect/>
          </a:stretch>
        </p:blipFill>
        <p:spPr>
          <a:xfrm>
            <a:off x="2497956" y="3220720"/>
            <a:ext cx="6891287" cy="3428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199283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f22736411_win32">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xmlns=""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94942-C689-461B-8649-1FD863C6BA2B}">
  <ds:schemaRefs>
    <ds:schemaRef ds:uri="http://purl.org/dc/elements/1.1/"/>
    <ds:schemaRef ds:uri="http://purl.org/dc/terms/"/>
    <ds:schemaRef ds:uri="http://schemas.openxmlformats.org/package/2006/metadata/core-properties"/>
    <ds:schemaRef ds:uri="http://schemas.microsoft.com/office/2006/documentManagement/types"/>
    <ds:schemaRef ds:uri="71af3243-3dd4-4a8d-8c0d-dd76da1f02a5"/>
    <ds:schemaRef ds:uri="http://www.w3.org/XML/1998/namespace"/>
    <ds:schemaRef ds:uri="16c05727-aa75-4e4a-9b5f-8a80a1165891"/>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tf22736411_win32</Template>
  <TotalTime>0</TotalTime>
  <Words>970</Words>
  <Application>Microsoft Office PowerPoint</Application>
  <PresentationFormat>Custom</PresentationFormat>
  <Paragraphs>109</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tf22736411_win32</vt:lpstr>
      <vt:lpstr>SMART Car ParKING sySTEM</vt:lpstr>
      <vt:lpstr>Contents: </vt:lpstr>
      <vt:lpstr>INTRODUCTION/DOMAIN DESCRIPTION: </vt:lpstr>
      <vt:lpstr>Motivation:  Kolkata is 6th in the ranking of the car thefts in India. If the cars are parked only in the destined places we can reduce this number. That’s why we found a smart design that can be applicable for parking the cars that can reduce this amount and this is the motivation for our project work.</vt:lpstr>
      <vt:lpstr>REQUIREMENT ANALYSIS SPECIFICATION:</vt:lpstr>
      <vt:lpstr>Slide 6</vt:lpstr>
      <vt:lpstr>Slide 7</vt:lpstr>
      <vt:lpstr>Slide 8</vt:lpstr>
      <vt:lpstr>Slide 9</vt:lpstr>
      <vt:lpstr>Slide 10</vt:lpstr>
      <vt:lpstr>Implementation:</vt:lpstr>
      <vt:lpstr>Slide 12</vt:lpstr>
      <vt:lpstr>Slide 13</vt:lpstr>
      <vt:lpstr>Slide 14</vt:lpstr>
      <vt:lpstr>Slide 15</vt:lpstr>
      <vt:lpstr>Conclusion and Future work: </vt:lpstr>
      <vt:lpstr>Acknowledgement:</vt:lpstr>
      <vt:lpstr>References: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2021-07-26T16:33:51Z</dcterms:created>
  <dcterms:modified xsi:type="dcterms:W3CDTF">2024-07-30T19:33:48Z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